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Doppio One" panose="020B0604020202020204" charset="0"/>
      <p:regular r:id="rId55"/>
    </p:embeddedFont>
    <p:embeddedFont>
      <p:font typeface="PT Sans" panose="020B050302020302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8BD678-C006-439C-82BE-D4003339057C}">
  <a:tblStyle styleId="{408BD678-C006-439C-82BE-D400333905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49793ED-8F71-4716-8E16-9A952845FB43}"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1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6ce72b5734_5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6ce72b5734_5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ce72b5734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6ce72b5734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6ce72b5734_5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6ce72b5734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6ce72b5734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6ce72b5734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6ce72b5734_5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6ce72b5734_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6ce72b5734_5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6ce72b5734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6ce72b5734_5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6ce72b5734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6ce72b5734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6ce72b5734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126a3bec9_0_4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126a3bec9_0_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6cdd9a97a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6cdd9a97a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d898e42e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d898e42e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6ce72b5734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6ce72b573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6cdd9a97a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6cdd9a97a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6cdd9a97a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6cdd9a97a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6cdd9a97a4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6cdd9a97a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6cdd9a97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6cdd9a97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6cdd9a97a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6cdd9a97a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6cdd9a97a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6cdd9a97a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6cdd9a97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6cdd9a97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6cdd9a97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6cdd9a97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6cdb31d5b2_3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6cdb31d5b2_3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126a3bec9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2126a3bec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6cdb31d5b2_3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6cdb31d5b2_3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6cdb31d5b2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6cdb31d5b2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6cdb31d5b2_3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6cdb31d5b2_3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6cdb31d5b2_3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6cdb31d5b2_3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Empowers early intervention using predictive analytics models</a:t>
            </a:r>
            <a:endParaRPr/>
          </a:p>
          <a:p>
            <a:pPr marL="457200" lvl="0" indent="-298450" algn="l" rtl="0">
              <a:spcBef>
                <a:spcPts val="0"/>
              </a:spcBef>
              <a:spcAft>
                <a:spcPts val="0"/>
              </a:spcAft>
              <a:buSzPts val="1100"/>
              <a:buChar char="-"/>
            </a:pPr>
            <a:r>
              <a:rPr lang="en"/>
              <a:t>Personalised preventive measures</a:t>
            </a:r>
            <a:endParaRPr/>
          </a:p>
          <a:p>
            <a:pPr marL="457200" lvl="0" indent="-298450" algn="l" rtl="0">
              <a:spcBef>
                <a:spcPts val="0"/>
              </a:spcBef>
              <a:spcAft>
                <a:spcPts val="0"/>
              </a:spcAft>
              <a:buSzPts val="1100"/>
              <a:buChar char="-"/>
            </a:pPr>
            <a:r>
              <a:rPr lang="en"/>
              <a:t>Enhances public education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6cdb31d5b2_3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6cdb31d5b2_3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6cdb31d5b2_3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6cdb31d5b2_3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6cdb31d5b2_3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6cdb31d5b2_3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6cdb31d5b2_3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6cdb31d5b2_3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6cdb31d5b2_3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6cdb31d5b2_3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6cdb31d5b2_3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6cdb31d5b2_3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ce72b57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6ce72b5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Globally, Cardiovascular Disease claims approximately 18 million lives annually, accounting for 32% of all deaths, with heart disease and stroke accounting for 85% of these fatalities.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In Singapore, the story is similarly grim, with 23 lives lost daily to heart diseases and strokes, comprising 31.4% of all deaths in 2022. Nearly one in every three deaths in our nation is due to CVD.</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lnSpc>
                <a:spcPct val="115000"/>
              </a:lnSpc>
              <a:spcBef>
                <a:spcPts val="0"/>
              </a:spcBef>
              <a:spcAft>
                <a:spcPts val="1500"/>
              </a:spcAft>
              <a:buClr>
                <a:schemeClr val="dk1"/>
              </a:buClr>
              <a:buSzPts val="1100"/>
              <a:buFont typeface="Arial"/>
              <a:buNone/>
            </a:pPr>
            <a:r>
              <a:rPr lang="en" sz="1200">
                <a:solidFill>
                  <a:schemeClr val="dk1"/>
                </a:solidFill>
                <a:latin typeface="Roboto"/>
                <a:ea typeface="Roboto"/>
                <a:cs typeface="Roboto"/>
                <a:sym typeface="Roboto"/>
              </a:rPr>
              <a:t>These numbers aren't just statistics; they're a clear signal that despite our best efforts, cardiovascular disease remains a formidable challenge globally and here in Singapore. But why, with all the advancements in medical science and technology, does CVD continue to claim so many lives?</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6cdb31d5b2_3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6cdb31d5b2_3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2126a3bec9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2126a3bec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sally. Going through our CHAMP’s value proposition.</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AutoNum type="arabicPeriod"/>
            </a:pPr>
            <a:r>
              <a:rPr lang="en"/>
              <a:t>User-Friendly Interface: Designed for all age groups, CHAMP app ensures ease of use and accessibility.</a:t>
            </a:r>
            <a:endParaRPr/>
          </a:p>
          <a:p>
            <a:pPr marL="457200" lvl="0" indent="-298450" algn="l" rtl="0">
              <a:spcBef>
                <a:spcPts val="0"/>
              </a:spcBef>
              <a:spcAft>
                <a:spcPts val="0"/>
              </a:spcAft>
              <a:buSzPts val="1100"/>
              <a:buAutoNum type="arabicPeriod"/>
            </a:pPr>
            <a:r>
              <a:rPr lang="en"/>
              <a:t>Simplified Registration: Integration with SingPass streamlines registration, enhancing accessibility.</a:t>
            </a:r>
            <a:endParaRPr/>
          </a:p>
          <a:p>
            <a:pPr marL="457200" lvl="0" indent="-298450" algn="l" rtl="0">
              <a:spcBef>
                <a:spcPts val="0"/>
              </a:spcBef>
              <a:spcAft>
                <a:spcPts val="0"/>
              </a:spcAft>
              <a:buSzPts val="1100"/>
              <a:buAutoNum type="arabicPeriod"/>
            </a:pPr>
            <a:r>
              <a:rPr lang="en"/>
              <a:t>Freely Available: CHAMP is freely available on various app stores, ensuring widespread accessibility without financial barriers.</a:t>
            </a:r>
            <a:endParaRPr/>
          </a:p>
          <a:p>
            <a:pPr marL="457200" lvl="0" indent="-298450" algn="l" rtl="0">
              <a:spcBef>
                <a:spcPts val="0"/>
              </a:spcBef>
              <a:spcAft>
                <a:spcPts val="0"/>
              </a:spcAft>
              <a:buSzPts val="1100"/>
              <a:buAutoNum type="arabicPeriod"/>
            </a:pPr>
            <a:r>
              <a:rPr lang="en"/>
              <a:t>Preventive Approach: CHAMP utilised predictive analytics to offer data-driven preventive measures, distinguishing from traditional reactive methods.</a:t>
            </a:r>
            <a:endParaRPr/>
          </a:p>
          <a:p>
            <a:pPr marL="457200" lvl="0" indent="-298450" algn="l" rtl="0">
              <a:spcBef>
                <a:spcPts val="0"/>
              </a:spcBef>
              <a:spcAft>
                <a:spcPts val="0"/>
              </a:spcAft>
              <a:buSzPts val="1100"/>
              <a:buAutoNum type="arabicPeriod"/>
            </a:pPr>
            <a:r>
              <a:rPr lang="en"/>
              <a:t>Risk Prediction: CHAMP predicts individuals at risk, enabling early diagnosis of CVD and reducing the need for advanced stage treatments.</a:t>
            </a:r>
            <a:endParaRPr/>
          </a:p>
          <a:p>
            <a:pPr marL="457200" lvl="0" indent="-298450" algn="l" rtl="0">
              <a:spcBef>
                <a:spcPts val="0"/>
              </a:spcBef>
              <a:spcAft>
                <a:spcPts val="0"/>
              </a:spcAft>
              <a:buSzPts val="1100"/>
              <a:buAutoNum type="arabicPeriod"/>
            </a:pPr>
            <a:r>
              <a:rPr lang="en">
                <a:solidFill>
                  <a:schemeClr val="dk1"/>
                </a:solidFill>
              </a:rPr>
              <a:t>Lifestyle Integration: CHAMP integrates lifestyle and behavioral factors in risk management, empowering individuals to make informed decisions and reducing demand on NHCS' resources.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Overall, CHAMP aligns greatly with NHCS' goal of improving efficiency.</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2126a3bec9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up, the feasibility of CHAMP.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In the short run, CHAMP incurs initial investment costs for software development and integration with SingPass.</a:t>
            </a:r>
            <a:endParaRPr/>
          </a:p>
          <a:p>
            <a:pPr marL="457200" lvl="0" indent="-298450" algn="l" rtl="0">
              <a:spcBef>
                <a:spcPts val="0"/>
              </a:spcBef>
              <a:spcAft>
                <a:spcPts val="0"/>
              </a:spcAft>
              <a:buSzPts val="1100"/>
              <a:buAutoNum type="arabicPeriod"/>
            </a:pPr>
            <a:r>
              <a:rPr lang="en"/>
              <a:t>Despite initial costs, CHAMP is freely available on all app stores, eliminating financial barriers for users.</a:t>
            </a:r>
            <a:endParaRPr/>
          </a:p>
          <a:p>
            <a:pPr marL="457200" lvl="0" indent="-298450" algn="l" rtl="0">
              <a:spcBef>
                <a:spcPts val="0"/>
              </a:spcBef>
              <a:spcAft>
                <a:spcPts val="0"/>
              </a:spcAft>
              <a:buSzPts val="1100"/>
              <a:buAutoNum type="arabicPeriod"/>
            </a:pPr>
            <a:r>
              <a:rPr lang="en"/>
              <a:t>Without financial constraints, it enables individuals to take proactive preventive measures without cost burdens.</a:t>
            </a:r>
            <a:endParaRPr/>
          </a:p>
          <a:p>
            <a:pPr marL="457200" lvl="0" indent="-298450" algn="l" rtl="0">
              <a:spcBef>
                <a:spcPts val="0"/>
              </a:spcBef>
              <a:spcAft>
                <a:spcPts val="0"/>
              </a:spcAft>
              <a:buSzPts val="1100"/>
              <a:buAutoNum type="arabicPeriod"/>
            </a:pPr>
            <a:r>
              <a:rPr lang="en"/>
              <a:t>This further facilitates early detection of Cardiovascular Disease (CVD), allowing prompt check-ups and treatment, lowering CVD mortality rates.</a:t>
            </a:r>
            <a:endParaRPr/>
          </a:p>
          <a:p>
            <a:pPr marL="457200" lvl="0" indent="-298450" algn="l" rtl="0">
              <a:spcBef>
                <a:spcPts val="0"/>
              </a:spcBef>
              <a:spcAft>
                <a:spcPts val="0"/>
              </a:spcAft>
              <a:buSzPts val="1100"/>
              <a:buAutoNum type="arabicPeriod"/>
            </a:pPr>
            <a:r>
              <a:rPr lang="en"/>
              <a:t>Successful early detection reduces healthcare costs and burdens on healthcare systems, potentially saving lives.</a:t>
            </a:r>
            <a:endParaRPr/>
          </a:p>
          <a:p>
            <a:pPr marL="0" lvl="0" indent="0" algn="l" rtl="0">
              <a:spcBef>
                <a:spcPts val="0"/>
              </a:spcBef>
              <a:spcAft>
                <a:spcPts val="0"/>
              </a:spcAft>
              <a:buNone/>
            </a:pPr>
            <a:r>
              <a:rPr lang="en"/>
              <a:t>Therefore, the long-term benefits outweigh short-term costs, making CHAMP a sustainable investment in health and healthcare efficiency.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6ce72b573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6ce72b573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measure the success of CHAMP, we will track three key metrics. </a:t>
            </a:r>
            <a:endParaRPr/>
          </a:p>
          <a:p>
            <a:pPr marL="0" lvl="0" indent="0" algn="l" rtl="0">
              <a:spcBef>
                <a:spcPts val="0"/>
              </a:spcBef>
              <a:spcAft>
                <a:spcPts val="0"/>
              </a:spcAft>
              <a:buNone/>
            </a:pPr>
            <a:endParaRPr/>
          </a:p>
          <a:p>
            <a:pPr marL="0" lvl="0" indent="0" algn="l" rtl="0">
              <a:spcBef>
                <a:spcPts val="0"/>
              </a:spcBef>
              <a:spcAft>
                <a:spcPts val="0"/>
              </a:spcAft>
              <a:buNone/>
            </a:pPr>
            <a:r>
              <a:rPr lang="en"/>
              <a:t>Firstly, CVD mortality rate is a measure of early risk detection impact on saving lives.</a:t>
            </a:r>
            <a:endParaRPr/>
          </a:p>
          <a:p>
            <a:pPr marL="0" lvl="0" indent="0" algn="l" rtl="0">
              <a:spcBef>
                <a:spcPts val="0"/>
              </a:spcBef>
              <a:spcAft>
                <a:spcPts val="0"/>
              </a:spcAft>
              <a:buNone/>
            </a:pPr>
            <a:r>
              <a:rPr lang="en"/>
              <a:t>Secondly, calculating the difference in average treatment costs between CHAMP users and non-users access the app’s effectiveness in reducing healthcare expenses for users.</a:t>
            </a:r>
            <a:endParaRPr/>
          </a:p>
          <a:p>
            <a:pPr marL="0" lvl="0" indent="0" algn="l" rtl="0">
              <a:spcBef>
                <a:spcPts val="0"/>
              </a:spcBef>
              <a:spcAft>
                <a:spcPts val="0"/>
              </a:spcAft>
              <a:buNone/>
            </a:pPr>
            <a:r>
              <a:rPr lang="en"/>
              <a:t>Lastly, monitoring the changes in average waiting time for appointments helps to evaluate improvements in healthcare accessibility facilitated by the app.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cdb31d5b2_3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cdb31d5b2_3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improvements and conclusion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ce72b5734_3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ce72b5734_3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identified 3 limitations.</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Inaccurate information with accuracy relying on completeness of user-provided data. Improvement is to integrate wearable devices for real time health data and schedule periodic checkups for validation.</a:t>
            </a:r>
            <a:endParaRPr/>
          </a:p>
          <a:p>
            <a:pPr marL="457200" lvl="0" indent="-298450" algn="l" rtl="0">
              <a:spcBef>
                <a:spcPts val="0"/>
              </a:spcBef>
              <a:spcAft>
                <a:spcPts val="0"/>
              </a:spcAft>
              <a:buSzPts val="1100"/>
              <a:buAutoNum type="arabicPeriod"/>
            </a:pPr>
            <a:r>
              <a:rPr lang="en"/>
              <a:t>Subjectivity of self assessment where user input introduces variability in predictions due to different perceptions and understanding of their standards of health. Improvement is to provide structured prompts for classification, thereby reducing subjectivity and improving accuracy.</a:t>
            </a:r>
            <a:endParaRPr/>
          </a:p>
          <a:p>
            <a:pPr marL="457200" lvl="0" indent="-298450" algn="l" rtl="0">
              <a:spcBef>
                <a:spcPts val="0"/>
              </a:spcBef>
              <a:spcAft>
                <a:spcPts val="0"/>
              </a:spcAft>
              <a:buSzPts val="1100"/>
              <a:buAutoNum type="arabicPeriod"/>
            </a:pPr>
            <a:r>
              <a:rPr lang="en"/>
              <a:t>Limited comprehensiveness of risk factors due to lack of crucial factors like dietary habits which are significant in influencing heart health. Improvement is to access local datasets with broader factors and utilize user data for enhanced predictive ability.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6ce72b5734_3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6ce72b5734_3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by leveraging predictive analytics, NHCS not only enhances patient care and outcomes but also strengthens its reputation as a leader in cardiovascular care while promoting cost-efficiency and sustainability in healthcare delivery.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6ce72b5734_3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6ce72b5734_3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350b88ff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350b88ff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6cdb31d5b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26cdb31d5b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6ce72b573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6ce72b573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answer lies in the barriers to effective treatment and management of the disease.</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On the individual level, there's a significant reluctance to seek out regular checkups and screenings. This reluctance stems from various factors, including the </a:t>
            </a:r>
            <a:r>
              <a:rPr lang="en" sz="1200" u="sng">
                <a:solidFill>
                  <a:schemeClr val="dk1"/>
                </a:solidFill>
                <a:latin typeface="Roboto"/>
                <a:ea typeface="Roboto"/>
                <a:cs typeface="Roboto"/>
                <a:sym typeface="Roboto"/>
              </a:rPr>
              <a:t>perceived high costs of healthcare, fear of receiving a diagnosis, and general apprehension about the possible outcomes</a:t>
            </a:r>
            <a:r>
              <a:rPr lang="en" sz="1200">
                <a:solidFill>
                  <a:schemeClr val="dk1"/>
                </a:solidFill>
                <a:latin typeface="Roboto"/>
                <a:ea typeface="Roboto"/>
                <a:cs typeface="Roboto"/>
                <a:sym typeface="Roboto"/>
              </a:rPr>
              <a:t>. Furthermore, on the healthcare level, diagnosis is often hindered by</a:t>
            </a:r>
            <a:r>
              <a:rPr lang="en" sz="1200" u="sng">
                <a:solidFill>
                  <a:schemeClr val="dk1"/>
                </a:solidFill>
                <a:latin typeface="Roboto"/>
                <a:ea typeface="Roboto"/>
                <a:cs typeface="Roboto"/>
                <a:sym typeface="Roboto"/>
              </a:rPr>
              <a:t> lengthy waiting times for diagnostic tests</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Such hesitancy further delays the detection of CVD, resulting in </a:t>
            </a:r>
            <a:r>
              <a:rPr lang="en" sz="1200" u="sng">
                <a:solidFill>
                  <a:schemeClr val="dk1"/>
                </a:solidFill>
                <a:latin typeface="Roboto"/>
                <a:ea typeface="Roboto"/>
                <a:cs typeface="Roboto"/>
                <a:sym typeface="Roboto"/>
              </a:rPr>
              <a:t>missed opportunity to detect and prevent CVD. </a:t>
            </a:r>
            <a:endParaRPr sz="1200" u="sng">
              <a:solidFill>
                <a:schemeClr val="dk1"/>
              </a:solidFill>
              <a:latin typeface="Roboto"/>
              <a:ea typeface="Roboto"/>
              <a:cs typeface="Roboto"/>
              <a:sym typeface="Roboto"/>
            </a:endParaRPr>
          </a:p>
          <a:p>
            <a:pPr marL="0" lvl="0" indent="0" algn="l" rtl="0">
              <a:lnSpc>
                <a:spcPct val="115000"/>
              </a:lnSpc>
              <a:spcBef>
                <a:spcPts val="1500"/>
              </a:spcBef>
              <a:spcAft>
                <a:spcPts val="1500"/>
              </a:spcAft>
              <a:buClr>
                <a:schemeClr val="dk1"/>
              </a:buClr>
              <a:buSzPts val="1100"/>
              <a:buFont typeface="Arial"/>
              <a:buNone/>
            </a:pPr>
            <a:r>
              <a:rPr lang="en" sz="1200">
                <a:solidFill>
                  <a:schemeClr val="dk1"/>
                </a:solidFill>
                <a:latin typeface="Roboto"/>
                <a:ea typeface="Roboto"/>
                <a:cs typeface="Roboto"/>
                <a:sym typeface="Roboto"/>
              </a:rPr>
              <a:t>Thus, allowing the disease to progress unchecked and ultimately leading to </a:t>
            </a:r>
            <a:r>
              <a:rPr lang="en" sz="1200" u="sng">
                <a:solidFill>
                  <a:schemeClr val="dk1"/>
                </a:solidFill>
                <a:latin typeface="Roboto"/>
                <a:ea typeface="Roboto"/>
                <a:cs typeface="Roboto"/>
                <a:sym typeface="Roboto"/>
              </a:rPr>
              <a:t>higher costs for treatment</a:t>
            </a:r>
            <a:r>
              <a:rPr lang="en" sz="1200">
                <a:solidFill>
                  <a:schemeClr val="dk1"/>
                </a:solidFill>
                <a:latin typeface="Roboto"/>
                <a:ea typeface="Roboto"/>
                <a:cs typeface="Roboto"/>
                <a:sym typeface="Roboto"/>
              </a:rPr>
              <a:t> and </a:t>
            </a:r>
            <a:r>
              <a:rPr lang="en" sz="1200" u="sng">
                <a:solidFill>
                  <a:schemeClr val="dk1"/>
                </a:solidFill>
                <a:latin typeface="Roboto"/>
                <a:ea typeface="Roboto"/>
                <a:cs typeface="Roboto"/>
                <a:sym typeface="Roboto"/>
              </a:rPr>
              <a:t>worse health outcomes</a:t>
            </a:r>
            <a:r>
              <a:rPr lang="en" sz="1200">
                <a:solidFill>
                  <a:schemeClr val="dk1"/>
                </a:solidFill>
                <a:latin typeface="Roboto"/>
                <a:ea typeface="Roboto"/>
                <a:cs typeface="Roboto"/>
                <a:sym typeface="Roboto"/>
              </a:rPr>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6cdb31d5b2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6cdb31d5b2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6cdb31d5b2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6cdb31d5b2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cdb31d5b2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6cdb31d5b2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6ce72b573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6ce72b573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0D0D0D"/>
                </a:solidFill>
                <a:latin typeface="Times New Roman"/>
                <a:ea typeface="Times New Roman"/>
                <a:cs typeface="Times New Roman"/>
                <a:sym typeface="Times New Roman"/>
              </a:rPr>
              <a:t>The overarching problem lies in the </a:t>
            </a:r>
            <a:r>
              <a:rPr lang="en" sz="1200" u="sng">
                <a:solidFill>
                  <a:srgbClr val="0D0D0D"/>
                </a:solidFill>
                <a:latin typeface="Times New Roman"/>
                <a:ea typeface="Times New Roman"/>
                <a:cs typeface="Times New Roman"/>
                <a:sym typeface="Times New Roman"/>
              </a:rPr>
              <a:t>lack of effective strategies for early detection and prevention of CVD</a:t>
            </a:r>
            <a:r>
              <a:rPr lang="en" sz="1200">
                <a:solidFill>
                  <a:srgbClr val="0D0D0D"/>
                </a:solidFill>
                <a:latin typeface="Times New Roman"/>
                <a:ea typeface="Times New Roman"/>
                <a:cs typeface="Times New Roman"/>
                <a:sym typeface="Times New Roman"/>
              </a:rPr>
              <a:t>, exacerbated by patient reluctance and constraints within the healthcare system. This gap serves as an opportunity for our company, National Health Centre Singapore to overcome these challenges by harnessing the power of analytics to develop a comprehensive predictive model for CVD. </a:t>
            </a: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212529"/>
                </a:solidFill>
                <a:latin typeface="Times New Roman"/>
                <a:ea typeface="Times New Roman"/>
                <a:cs typeface="Times New Roman"/>
                <a:sym typeface="Times New Roman"/>
              </a:rPr>
              <a:t>Research conducted in collaboration with Boston-area hospitals, shows that predictive models have been successful in forecasting chronic illnesses such as heart disease with an accuracy rate of up to 82%.</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6ce72b573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6ce72b573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212529"/>
                </a:solidFill>
                <a:latin typeface="Times New Roman"/>
                <a:ea typeface="Times New Roman"/>
                <a:cs typeface="Times New Roman"/>
                <a:sym typeface="Times New Roman"/>
              </a:rPr>
              <a:t>Our company has a prime opportunity to enhance its operational efficiency and cost-effectiveness by leveraging on data analytics. </a:t>
            </a: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212529"/>
                </a:solidFill>
                <a:latin typeface="Times New Roman"/>
                <a:ea typeface="Times New Roman"/>
                <a:cs typeface="Times New Roman"/>
                <a:sym typeface="Times New Roman"/>
              </a:rPr>
              <a:t>Our company can gain </a:t>
            </a:r>
            <a:r>
              <a:rPr lang="en" sz="1200" u="sng">
                <a:solidFill>
                  <a:srgbClr val="212529"/>
                </a:solidFill>
                <a:latin typeface="Times New Roman"/>
                <a:ea typeface="Times New Roman"/>
                <a:cs typeface="Times New Roman"/>
                <a:sym typeface="Times New Roman"/>
              </a:rPr>
              <a:t>valuable insights of patient demographics, risk factors that may indicate risk of CVD, facilitating more targeted preventive interventions</a:t>
            </a:r>
            <a:r>
              <a:rPr lang="en" sz="1200">
                <a:solidFill>
                  <a:srgbClr val="212529"/>
                </a:solidFill>
                <a:latin typeface="Times New Roman"/>
                <a:ea typeface="Times New Roman"/>
                <a:cs typeface="Times New Roman"/>
                <a:sym typeface="Times New Roman"/>
              </a:rPr>
              <a:t> and </a:t>
            </a:r>
            <a:r>
              <a:rPr lang="en" sz="1200" u="sng">
                <a:solidFill>
                  <a:srgbClr val="212529"/>
                </a:solidFill>
                <a:latin typeface="Times New Roman"/>
                <a:ea typeface="Times New Roman"/>
                <a:cs typeface="Times New Roman"/>
                <a:sym typeface="Times New Roman"/>
              </a:rPr>
              <a:t>optimising resource allocation to improve overall operational efficiency</a:t>
            </a:r>
            <a:r>
              <a:rPr lang="en" sz="1200">
                <a:solidFill>
                  <a:srgbClr val="212529"/>
                </a:solidFill>
                <a:latin typeface="Times New Roman"/>
                <a:ea typeface="Times New Roman"/>
                <a:cs typeface="Times New Roman"/>
                <a:sym typeface="Times New Roman"/>
              </a:rPr>
              <a:t>.</a:t>
            </a: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212529"/>
                </a:solidFill>
                <a:latin typeface="Times New Roman"/>
                <a:ea typeface="Times New Roman"/>
                <a:cs typeface="Times New Roman"/>
                <a:sym typeface="Times New Roman"/>
              </a:rPr>
              <a:t>Moreover, analytics has shown promise in significantly reducing unnecessary hospitalizations, thereby cutting costs and improving healthcare outcomes.</a:t>
            </a: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212529"/>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rgbClr val="212529"/>
              </a:solidFill>
              <a:latin typeface="Times New Roman"/>
              <a:ea typeface="Times New Roman"/>
              <a:cs typeface="Times New Roman"/>
              <a:sym typeface="Times New Roman"/>
            </a:endParaRPr>
          </a:p>
          <a:p>
            <a:pPr marL="0" lvl="0" indent="0" algn="l" rtl="0">
              <a:lnSpc>
                <a:spcPct val="115000"/>
              </a:lnSpc>
              <a:spcBef>
                <a:spcPts val="150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ce72b573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6ce72b573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Our project, project HeartBeat is to develop a predictive model for CVD based on non-medical data. By leveraging these factors, our objectives is to create a tool that can generate a CVD risk prediction that is free and easily accessible by anyone, enabling individuals to proactively manage their cardiovascular health. </a:t>
            </a:r>
            <a:endParaRPr sz="12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By adopting this model, we achieve several key benefits:</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Elimination of lengthy waits for diagnostic tests.</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Removal of financial obstacles associated with check-ups.</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Enhancement of early detection and prevention efforts for heart disease, help to reduce CVD mortality rates and help to save lives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126a3bec9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126a3bec9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5100" y="1086450"/>
            <a:ext cx="4989000" cy="2180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 name="Google Shape;11;p2"/>
          <p:cNvSpPr txBox="1">
            <a:spLocks noGrp="1"/>
          </p:cNvSpPr>
          <p:nvPr>
            <p:ph type="subTitle" idx="1"/>
          </p:nvPr>
        </p:nvSpPr>
        <p:spPr>
          <a:xfrm>
            <a:off x="715100" y="3647550"/>
            <a:ext cx="49890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 name="Google Shape;12;p2"/>
          <p:cNvSpPr/>
          <p:nvPr/>
        </p:nvSpPr>
        <p:spPr>
          <a:xfrm rot="10800000">
            <a:off x="12"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3" name="Google Shape;13;p2"/>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4" name="Google Shape;14;p2"/>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5" name="Google Shape;15;p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1" name="Google Shape;91;p11"/>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2" name="Google Shape;92;p11"/>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3" name="Google Shape;93;p11"/>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4" name="Google Shape;94;p11"/>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95" name="Google Shape;95;p1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
        <p:cNvGrpSpPr/>
        <p:nvPr/>
      </p:nvGrpSpPr>
      <p:grpSpPr>
        <a:xfrm>
          <a:off x="0" y="0"/>
          <a:ext cx="0" cy="0"/>
          <a:chOff x="0" y="0"/>
          <a:chExt cx="0" cy="0"/>
        </a:xfrm>
      </p:grpSpPr>
      <p:sp>
        <p:nvSpPr>
          <p:cNvPr id="97" name="Google Shape;97;p12"/>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98" name="Google Shape;98;p1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sp>
        <p:nvSpPr>
          <p:cNvPr id="100" name="Google Shape;100;p13"/>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1" name="Google Shape;101;p13"/>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2" name="Google Shape;102;p13"/>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 name="Google Shape;103;p13"/>
          <p:cNvSpPr txBox="1">
            <a:spLocks noGrp="1"/>
          </p:cNvSpPr>
          <p:nvPr>
            <p:ph type="title"/>
          </p:nvPr>
        </p:nvSpPr>
        <p:spPr>
          <a:xfrm>
            <a:off x="714975" y="3421250"/>
            <a:ext cx="4694400" cy="53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2500"/>
              <a:buNone/>
              <a:defRPr sz="2500">
                <a:solidFill>
                  <a:schemeClr val="lt2"/>
                </a:solidFill>
              </a:defRPr>
            </a:lvl1pPr>
            <a:lvl2pPr lvl="1" algn="r" rtl="0">
              <a:spcBef>
                <a:spcPts val="0"/>
              </a:spcBef>
              <a:spcAft>
                <a:spcPts val="0"/>
              </a:spcAft>
              <a:buClr>
                <a:schemeClr val="lt2"/>
              </a:buClr>
              <a:buSzPts val="2500"/>
              <a:buNone/>
              <a:defRPr sz="2500">
                <a:solidFill>
                  <a:schemeClr val="lt2"/>
                </a:solidFill>
              </a:defRPr>
            </a:lvl2pPr>
            <a:lvl3pPr lvl="2" algn="r" rtl="0">
              <a:spcBef>
                <a:spcPts val="0"/>
              </a:spcBef>
              <a:spcAft>
                <a:spcPts val="0"/>
              </a:spcAft>
              <a:buClr>
                <a:schemeClr val="lt2"/>
              </a:buClr>
              <a:buSzPts val="2500"/>
              <a:buNone/>
              <a:defRPr sz="2500">
                <a:solidFill>
                  <a:schemeClr val="lt2"/>
                </a:solidFill>
              </a:defRPr>
            </a:lvl3pPr>
            <a:lvl4pPr lvl="3" algn="r" rtl="0">
              <a:spcBef>
                <a:spcPts val="0"/>
              </a:spcBef>
              <a:spcAft>
                <a:spcPts val="0"/>
              </a:spcAft>
              <a:buClr>
                <a:schemeClr val="lt2"/>
              </a:buClr>
              <a:buSzPts val="2500"/>
              <a:buNone/>
              <a:defRPr sz="2500">
                <a:solidFill>
                  <a:schemeClr val="lt2"/>
                </a:solidFill>
              </a:defRPr>
            </a:lvl4pPr>
            <a:lvl5pPr lvl="4" algn="r" rtl="0">
              <a:spcBef>
                <a:spcPts val="0"/>
              </a:spcBef>
              <a:spcAft>
                <a:spcPts val="0"/>
              </a:spcAft>
              <a:buClr>
                <a:schemeClr val="lt2"/>
              </a:buClr>
              <a:buSzPts val="2500"/>
              <a:buNone/>
              <a:defRPr sz="2500">
                <a:solidFill>
                  <a:schemeClr val="lt2"/>
                </a:solidFill>
              </a:defRPr>
            </a:lvl5pPr>
            <a:lvl6pPr lvl="5" algn="r" rtl="0">
              <a:spcBef>
                <a:spcPts val="0"/>
              </a:spcBef>
              <a:spcAft>
                <a:spcPts val="0"/>
              </a:spcAft>
              <a:buClr>
                <a:schemeClr val="lt2"/>
              </a:buClr>
              <a:buSzPts val="2500"/>
              <a:buNone/>
              <a:defRPr sz="2500">
                <a:solidFill>
                  <a:schemeClr val="lt2"/>
                </a:solidFill>
              </a:defRPr>
            </a:lvl6pPr>
            <a:lvl7pPr lvl="6" algn="r" rtl="0">
              <a:spcBef>
                <a:spcPts val="0"/>
              </a:spcBef>
              <a:spcAft>
                <a:spcPts val="0"/>
              </a:spcAft>
              <a:buClr>
                <a:schemeClr val="lt2"/>
              </a:buClr>
              <a:buSzPts val="2500"/>
              <a:buNone/>
              <a:defRPr sz="2500">
                <a:solidFill>
                  <a:schemeClr val="lt2"/>
                </a:solidFill>
              </a:defRPr>
            </a:lvl7pPr>
            <a:lvl8pPr lvl="7" algn="r" rtl="0">
              <a:spcBef>
                <a:spcPts val="0"/>
              </a:spcBef>
              <a:spcAft>
                <a:spcPts val="0"/>
              </a:spcAft>
              <a:buClr>
                <a:schemeClr val="lt2"/>
              </a:buClr>
              <a:buSzPts val="2500"/>
              <a:buNone/>
              <a:defRPr sz="2500">
                <a:solidFill>
                  <a:schemeClr val="lt2"/>
                </a:solidFill>
              </a:defRPr>
            </a:lvl8pPr>
            <a:lvl9pPr lvl="8" algn="r" rtl="0">
              <a:spcBef>
                <a:spcPts val="0"/>
              </a:spcBef>
              <a:spcAft>
                <a:spcPts val="0"/>
              </a:spcAft>
              <a:buClr>
                <a:schemeClr val="lt2"/>
              </a:buClr>
              <a:buSzPts val="2500"/>
              <a:buNone/>
              <a:defRPr sz="2500">
                <a:solidFill>
                  <a:schemeClr val="lt2"/>
                </a:solidFill>
              </a:defRPr>
            </a:lvl9pPr>
          </a:lstStyle>
          <a:p>
            <a:endParaRPr/>
          </a:p>
        </p:txBody>
      </p:sp>
      <p:sp>
        <p:nvSpPr>
          <p:cNvPr id="104" name="Google Shape;104;p13"/>
          <p:cNvSpPr txBox="1">
            <a:spLocks noGrp="1"/>
          </p:cNvSpPr>
          <p:nvPr>
            <p:ph type="subTitle" idx="1"/>
          </p:nvPr>
        </p:nvSpPr>
        <p:spPr>
          <a:xfrm>
            <a:off x="715021" y="1186300"/>
            <a:ext cx="4694400" cy="17622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2800"/>
              <a:buNone/>
              <a:defRPr sz="28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05" name="Google Shape;105;p13"/>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06" name="Google Shape;106;p1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7"/>
        <p:cNvGrpSpPr/>
        <p:nvPr/>
      </p:nvGrpSpPr>
      <p:grpSpPr>
        <a:xfrm>
          <a:off x="0" y="0"/>
          <a:ext cx="0" cy="0"/>
          <a:chOff x="0" y="0"/>
          <a:chExt cx="0" cy="0"/>
        </a:xfrm>
      </p:grpSpPr>
      <p:sp>
        <p:nvSpPr>
          <p:cNvPr id="108" name="Google Shape;108;p14"/>
          <p:cNvSpPr txBox="1">
            <a:spLocks noGrp="1"/>
          </p:cNvSpPr>
          <p:nvPr>
            <p:ph type="subTitle" idx="1"/>
          </p:nvPr>
        </p:nvSpPr>
        <p:spPr>
          <a:xfrm>
            <a:off x="715100" y="2613469"/>
            <a:ext cx="2727000" cy="91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4"/>
          <p:cNvSpPr txBox="1">
            <a:spLocks noGrp="1"/>
          </p:cNvSpPr>
          <p:nvPr>
            <p:ph type="title"/>
          </p:nvPr>
        </p:nvSpPr>
        <p:spPr>
          <a:xfrm>
            <a:off x="719472" y="1538825"/>
            <a:ext cx="2727000" cy="70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0" name="Google Shape;110;p14"/>
          <p:cNvSpPr/>
          <p:nvPr/>
        </p:nvSpPr>
        <p:spPr>
          <a:xfrm flipH="1">
            <a:off x="12" y="3769886"/>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11" name="Google Shape;111;p14"/>
          <p:cNvSpPr/>
          <p:nvPr/>
        </p:nvSpPr>
        <p:spPr>
          <a:xfrm rot="10800000" flipH="1">
            <a:off x="5950675" y="1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12" name="Google Shape;112;p14"/>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13" name="Google Shape;113;p14"/>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14" name="Google Shape;114;p1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5"/>
        <p:cNvGrpSpPr/>
        <p:nvPr/>
      </p:nvGrpSpPr>
      <p:grpSpPr>
        <a:xfrm>
          <a:off x="0" y="0"/>
          <a:ext cx="0" cy="0"/>
          <a:chOff x="0" y="0"/>
          <a:chExt cx="0" cy="0"/>
        </a:xfrm>
      </p:grpSpPr>
      <p:sp>
        <p:nvSpPr>
          <p:cNvPr id="116" name="Google Shape;116;p15"/>
          <p:cNvSpPr txBox="1">
            <a:spLocks noGrp="1"/>
          </p:cNvSpPr>
          <p:nvPr>
            <p:ph type="subTitle" idx="1"/>
          </p:nvPr>
        </p:nvSpPr>
        <p:spPr>
          <a:xfrm>
            <a:off x="720000" y="1176400"/>
            <a:ext cx="4689300" cy="15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AutoNum type="arabicPeriod"/>
              <a:defRPr/>
            </a:lvl1pPr>
            <a:lvl2pPr lvl="1" algn="ctr" rtl="0">
              <a:lnSpc>
                <a:spcPct val="100000"/>
              </a:lnSpc>
              <a:spcBef>
                <a:spcPts val="0"/>
              </a:spcBef>
              <a:spcAft>
                <a:spcPts val="0"/>
              </a:spcAft>
              <a:buSzPts val="1400"/>
              <a:buAutoNum type="arabicPeriod"/>
              <a:defRPr/>
            </a:lvl2pPr>
            <a:lvl3pPr lvl="2" algn="ctr" rtl="0">
              <a:lnSpc>
                <a:spcPct val="100000"/>
              </a:lnSpc>
              <a:spcBef>
                <a:spcPts val="0"/>
              </a:spcBef>
              <a:spcAft>
                <a:spcPts val="0"/>
              </a:spcAft>
              <a:buSzPts val="1400"/>
              <a:buAutoNum type="arabi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rabicPeriod"/>
              <a:defRPr/>
            </a:lvl5pPr>
            <a:lvl6pPr lvl="5" algn="ctr" rtl="0">
              <a:lnSpc>
                <a:spcPct val="100000"/>
              </a:lnSpc>
              <a:spcBef>
                <a:spcPts val="0"/>
              </a:spcBef>
              <a:spcAft>
                <a:spcPts val="0"/>
              </a:spcAft>
              <a:buSzPts val="1400"/>
              <a:buAutoNum type="arabi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rabicPeriod"/>
              <a:defRPr/>
            </a:lvl8pPr>
            <a:lvl9pPr lvl="8" algn="ctr" rtl="0">
              <a:lnSpc>
                <a:spcPct val="100000"/>
              </a:lnSpc>
              <a:spcBef>
                <a:spcPts val="0"/>
              </a:spcBef>
              <a:spcAft>
                <a:spcPts val="0"/>
              </a:spcAft>
              <a:buSzPts val="1400"/>
              <a:buAutoNum type="arabicPeriod"/>
              <a:defRPr/>
            </a:lvl9pPr>
          </a:lstStyle>
          <a:p>
            <a:endParaRPr/>
          </a:p>
        </p:txBody>
      </p:sp>
      <p:sp>
        <p:nvSpPr>
          <p:cNvPr id="117" name="Google Shape;11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15"/>
          <p:cNvSpPr txBox="1">
            <a:spLocks noGrp="1"/>
          </p:cNvSpPr>
          <p:nvPr>
            <p:ph type="subTitle" idx="2"/>
          </p:nvPr>
        </p:nvSpPr>
        <p:spPr>
          <a:xfrm>
            <a:off x="848700" y="3681350"/>
            <a:ext cx="7446600" cy="9270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5"/>
          <p:cNvSpPr txBox="1">
            <a:spLocks noGrp="1"/>
          </p:cNvSpPr>
          <p:nvPr>
            <p:ph type="title" idx="3"/>
          </p:nvPr>
        </p:nvSpPr>
        <p:spPr>
          <a:xfrm>
            <a:off x="720000" y="287377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5"/>
          <p:cNvSpPr/>
          <p:nvPr/>
        </p:nvSpPr>
        <p:spPr>
          <a:xfrm flipH="1">
            <a:off x="12" y="3769886"/>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1" name="Google Shape;121;p15"/>
          <p:cNvSpPr/>
          <p:nvPr/>
        </p:nvSpPr>
        <p:spPr>
          <a:xfrm rot="10800000" flipH="1">
            <a:off x="5950675" y="1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2" name="Google Shape;122;p15"/>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3" name="Google Shape;123;p15"/>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24" name="Google Shape;124;p1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5"/>
        <p:cNvGrpSpPr/>
        <p:nvPr/>
      </p:nvGrpSpPr>
      <p:grpSpPr>
        <a:xfrm>
          <a:off x="0" y="0"/>
          <a:ext cx="0" cy="0"/>
          <a:chOff x="0" y="0"/>
          <a:chExt cx="0" cy="0"/>
        </a:xfrm>
      </p:grpSpPr>
      <p:sp>
        <p:nvSpPr>
          <p:cNvPr id="126" name="Google Shape;126;p16"/>
          <p:cNvSpPr/>
          <p:nvPr/>
        </p:nvSpPr>
        <p:spPr>
          <a:xfrm rot="5400000" flipH="1">
            <a:off x="66153" y="-6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7" name="Google Shape;127;p16"/>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8" name="Google Shape;128;p16"/>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29" name="Google Shape;129;p16"/>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30" name="Google Shape;130;p16"/>
          <p:cNvSpPr txBox="1">
            <a:spLocks noGrp="1"/>
          </p:cNvSpPr>
          <p:nvPr>
            <p:ph type="subTitle" idx="1"/>
          </p:nvPr>
        </p:nvSpPr>
        <p:spPr>
          <a:xfrm>
            <a:off x="1022313" y="3272800"/>
            <a:ext cx="2153100" cy="2772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1pPr>
            <a:lvl2pPr lvl="1"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2pPr>
            <a:lvl3pPr lvl="2"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3pPr>
            <a:lvl4pPr lvl="3"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4pPr>
            <a:lvl5pPr lvl="4"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5pPr>
            <a:lvl6pPr lvl="5"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6pPr>
            <a:lvl7pPr lvl="6"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7pPr>
            <a:lvl8pPr lvl="7"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8pPr>
            <a:lvl9pPr lvl="8"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9pPr>
          </a:lstStyle>
          <a:p>
            <a:endParaRPr/>
          </a:p>
        </p:txBody>
      </p:sp>
      <p:sp>
        <p:nvSpPr>
          <p:cNvPr id="131" name="Google Shape;131;p16"/>
          <p:cNvSpPr txBox="1">
            <a:spLocks noGrp="1"/>
          </p:cNvSpPr>
          <p:nvPr>
            <p:ph type="subTitle" idx="2"/>
          </p:nvPr>
        </p:nvSpPr>
        <p:spPr>
          <a:xfrm>
            <a:off x="1022313" y="4042702"/>
            <a:ext cx="2153100" cy="5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6"/>
          <p:cNvSpPr txBox="1">
            <a:spLocks noGrp="1"/>
          </p:cNvSpPr>
          <p:nvPr>
            <p:ph type="subTitle" idx="3"/>
          </p:nvPr>
        </p:nvSpPr>
        <p:spPr>
          <a:xfrm>
            <a:off x="3495448" y="4042702"/>
            <a:ext cx="2153100" cy="5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6"/>
          <p:cNvSpPr txBox="1">
            <a:spLocks noGrp="1"/>
          </p:cNvSpPr>
          <p:nvPr>
            <p:ph type="subTitle" idx="4"/>
          </p:nvPr>
        </p:nvSpPr>
        <p:spPr>
          <a:xfrm>
            <a:off x="5968583" y="4042702"/>
            <a:ext cx="2153100" cy="5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6"/>
          <p:cNvSpPr txBox="1">
            <a:spLocks noGrp="1"/>
          </p:cNvSpPr>
          <p:nvPr>
            <p:ph type="subTitle" idx="5"/>
          </p:nvPr>
        </p:nvSpPr>
        <p:spPr>
          <a:xfrm>
            <a:off x="3495448" y="3272800"/>
            <a:ext cx="2153100" cy="2772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1pPr>
            <a:lvl2pPr lvl="1"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2pPr>
            <a:lvl3pPr lvl="2"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3pPr>
            <a:lvl4pPr lvl="3"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4pPr>
            <a:lvl5pPr lvl="4"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5pPr>
            <a:lvl6pPr lvl="5"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6pPr>
            <a:lvl7pPr lvl="6"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7pPr>
            <a:lvl8pPr lvl="7"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8pPr>
            <a:lvl9pPr lvl="8"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9pPr>
          </a:lstStyle>
          <a:p>
            <a:endParaRPr/>
          </a:p>
        </p:txBody>
      </p:sp>
      <p:sp>
        <p:nvSpPr>
          <p:cNvPr id="136" name="Google Shape;136;p16"/>
          <p:cNvSpPr txBox="1">
            <a:spLocks noGrp="1"/>
          </p:cNvSpPr>
          <p:nvPr>
            <p:ph type="subTitle" idx="6"/>
          </p:nvPr>
        </p:nvSpPr>
        <p:spPr>
          <a:xfrm>
            <a:off x="5968583" y="3272800"/>
            <a:ext cx="2153100" cy="2772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1pPr>
            <a:lvl2pPr lvl="1"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2pPr>
            <a:lvl3pPr lvl="2"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3pPr>
            <a:lvl4pPr lvl="3"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4pPr>
            <a:lvl5pPr lvl="4"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5pPr>
            <a:lvl6pPr lvl="5"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6pPr>
            <a:lvl7pPr lvl="6"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7pPr>
            <a:lvl8pPr lvl="7"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8pPr>
            <a:lvl9pPr lvl="8" algn="ctr" rtl="0">
              <a:lnSpc>
                <a:spcPct val="100000"/>
              </a:lnSpc>
              <a:spcBef>
                <a:spcPts val="0"/>
              </a:spcBef>
              <a:spcAft>
                <a:spcPts val="0"/>
              </a:spcAft>
              <a:buClr>
                <a:schemeClr val="lt1"/>
              </a:buClr>
              <a:buSzPts val="2000"/>
              <a:buFont typeface="Doppio One"/>
              <a:buNone/>
              <a:defRPr sz="2000">
                <a:solidFill>
                  <a:schemeClr val="lt1"/>
                </a:solidFill>
                <a:latin typeface="Doppio One"/>
                <a:ea typeface="Doppio One"/>
                <a:cs typeface="Doppio One"/>
                <a:sym typeface="Doppio One"/>
              </a:defRPr>
            </a:lvl9pPr>
          </a:lstStyle>
          <a:p>
            <a:endParaRPr/>
          </a:p>
        </p:txBody>
      </p:sp>
      <p:sp>
        <p:nvSpPr>
          <p:cNvPr id="137" name="Google Shape;137;p16"/>
          <p:cNvSpPr txBox="1">
            <a:spLocks noGrp="1"/>
          </p:cNvSpPr>
          <p:nvPr>
            <p:ph type="subTitle" idx="7"/>
          </p:nvPr>
        </p:nvSpPr>
        <p:spPr>
          <a:xfrm>
            <a:off x="1022313" y="3586691"/>
            <a:ext cx="2153100" cy="53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38" name="Google Shape;138;p16"/>
          <p:cNvSpPr txBox="1">
            <a:spLocks noGrp="1"/>
          </p:cNvSpPr>
          <p:nvPr>
            <p:ph type="subTitle" idx="8"/>
          </p:nvPr>
        </p:nvSpPr>
        <p:spPr>
          <a:xfrm>
            <a:off x="3495448" y="3586691"/>
            <a:ext cx="2153100" cy="53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39" name="Google Shape;139;p16"/>
          <p:cNvSpPr txBox="1">
            <a:spLocks noGrp="1"/>
          </p:cNvSpPr>
          <p:nvPr>
            <p:ph type="subTitle" idx="9"/>
          </p:nvPr>
        </p:nvSpPr>
        <p:spPr>
          <a:xfrm>
            <a:off x="5968583" y="3586691"/>
            <a:ext cx="2153100" cy="53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0" name="Google Shape;140;p16"/>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41" name="Google Shape;141;p16"/>
          <p:cNvSpPr>
            <a:spLocks noGrp="1"/>
          </p:cNvSpPr>
          <p:nvPr>
            <p:ph type="pic" idx="13"/>
          </p:nvPr>
        </p:nvSpPr>
        <p:spPr>
          <a:xfrm>
            <a:off x="1022325" y="1342550"/>
            <a:ext cx="2153100" cy="1681800"/>
          </a:xfrm>
          <a:prstGeom prst="roundRect">
            <a:avLst>
              <a:gd name="adj" fmla="val 0"/>
            </a:avLst>
          </a:prstGeom>
          <a:noFill/>
          <a:ln w="9525" cap="flat" cmpd="sng">
            <a:solidFill>
              <a:schemeClr val="lt2"/>
            </a:solidFill>
            <a:prstDash val="solid"/>
            <a:round/>
            <a:headEnd type="none" w="sm" len="sm"/>
            <a:tailEnd type="none" w="sm" len="sm"/>
          </a:ln>
        </p:spPr>
      </p:sp>
      <p:sp>
        <p:nvSpPr>
          <p:cNvPr id="142" name="Google Shape;142;p16"/>
          <p:cNvSpPr>
            <a:spLocks noGrp="1"/>
          </p:cNvSpPr>
          <p:nvPr>
            <p:ph type="pic" idx="14"/>
          </p:nvPr>
        </p:nvSpPr>
        <p:spPr>
          <a:xfrm>
            <a:off x="3495450" y="1342550"/>
            <a:ext cx="2153100" cy="1681800"/>
          </a:xfrm>
          <a:prstGeom prst="roundRect">
            <a:avLst>
              <a:gd name="adj" fmla="val 0"/>
            </a:avLst>
          </a:prstGeom>
          <a:noFill/>
          <a:ln w="9525" cap="flat" cmpd="sng">
            <a:solidFill>
              <a:schemeClr val="lt2"/>
            </a:solidFill>
            <a:prstDash val="solid"/>
            <a:round/>
            <a:headEnd type="none" w="sm" len="sm"/>
            <a:tailEnd type="none" w="sm" len="sm"/>
          </a:ln>
        </p:spPr>
      </p:sp>
      <p:sp>
        <p:nvSpPr>
          <p:cNvPr id="143" name="Google Shape;143;p16"/>
          <p:cNvSpPr>
            <a:spLocks noGrp="1"/>
          </p:cNvSpPr>
          <p:nvPr>
            <p:ph type="pic" idx="15"/>
          </p:nvPr>
        </p:nvSpPr>
        <p:spPr>
          <a:xfrm>
            <a:off x="5968575" y="1342550"/>
            <a:ext cx="2153100" cy="1681800"/>
          </a:xfrm>
          <a:prstGeom prst="roundRect">
            <a:avLst>
              <a:gd name="adj" fmla="val 0"/>
            </a:avLst>
          </a:prstGeom>
          <a:noFill/>
          <a:ln w="9525" cap="flat" cmpd="sng">
            <a:solidFill>
              <a:schemeClr val="lt2"/>
            </a:solidFill>
            <a:prstDash val="solid"/>
            <a:round/>
            <a:headEnd type="none" w="sm" len="sm"/>
            <a:tailEnd type="none" w="sm" len="sm"/>
          </a:ln>
        </p:spPr>
      </p:sp>
      <p:sp>
        <p:nvSpPr>
          <p:cNvPr id="144" name="Google Shape;144;p16"/>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45" name="Google Shape;145;p1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6"/>
        <p:cNvGrpSpPr/>
        <p:nvPr/>
      </p:nvGrpSpPr>
      <p:grpSpPr>
        <a:xfrm>
          <a:off x="0" y="0"/>
          <a:ext cx="0" cy="0"/>
          <a:chOff x="0" y="0"/>
          <a:chExt cx="0" cy="0"/>
        </a:xfrm>
      </p:grpSpPr>
      <p:sp>
        <p:nvSpPr>
          <p:cNvPr id="147" name="Google Shape;147;p17"/>
          <p:cNvSpPr/>
          <p:nvPr/>
        </p:nvSpPr>
        <p:spPr>
          <a:xfrm rot="10800000" flipH="1">
            <a:off x="7492753" y="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rot="5400000">
            <a:off x="241500" y="-24150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17"/>
          <p:cNvSpPr>
            <a:spLocks noGrp="1"/>
          </p:cNvSpPr>
          <p:nvPr>
            <p:ph type="pic" idx="2"/>
          </p:nvPr>
        </p:nvSpPr>
        <p:spPr>
          <a:xfrm>
            <a:off x="988250" y="1835299"/>
            <a:ext cx="1196400" cy="1061400"/>
          </a:xfrm>
          <a:prstGeom prst="rect">
            <a:avLst/>
          </a:prstGeom>
          <a:noFill/>
          <a:ln w="9525" cap="flat" cmpd="sng">
            <a:solidFill>
              <a:schemeClr val="lt2"/>
            </a:solidFill>
            <a:prstDash val="solid"/>
            <a:round/>
            <a:headEnd type="none" w="sm" len="sm"/>
            <a:tailEnd type="none" w="sm" len="sm"/>
          </a:ln>
        </p:spPr>
      </p:sp>
      <p:sp>
        <p:nvSpPr>
          <p:cNvPr id="154" name="Google Shape;154;p17"/>
          <p:cNvSpPr>
            <a:spLocks noGrp="1"/>
          </p:cNvSpPr>
          <p:nvPr>
            <p:ph type="pic" idx="3"/>
          </p:nvPr>
        </p:nvSpPr>
        <p:spPr>
          <a:xfrm>
            <a:off x="2981975" y="1835299"/>
            <a:ext cx="1196400" cy="1061400"/>
          </a:xfrm>
          <a:prstGeom prst="rect">
            <a:avLst/>
          </a:prstGeom>
          <a:noFill/>
          <a:ln w="9525" cap="flat" cmpd="sng">
            <a:solidFill>
              <a:schemeClr val="lt2"/>
            </a:solidFill>
            <a:prstDash val="solid"/>
            <a:round/>
            <a:headEnd type="none" w="sm" len="sm"/>
            <a:tailEnd type="none" w="sm" len="sm"/>
          </a:ln>
        </p:spPr>
      </p:sp>
      <p:sp>
        <p:nvSpPr>
          <p:cNvPr id="155" name="Google Shape;155;p17"/>
          <p:cNvSpPr>
            <a:spLocks noGrp="1"/>
          </p:cNvSpPr>
          <p:nvPr>
            <p:ph type="pic" idx="4"/>
          </p:nvPr>
        </p:nvSpPr>
        <p:spPr>
          <a:xfrm>
            <a:off x="4975700" y="1835299"/>
            <a:ext cx="1196400" cy="1061400"/>
          </a:xfrm>
          <a:prstGeom prst="rect">
            <a:avLst/>
          </a:prstGeom>
          <a:noFill/>
          <a:ln w="9525" cap="flat" cmpd="sng">
            <a:solidFill>
              <a:schemeClr val="lt2"/>
            </a:solidFill>
            <a:prstDash val="solid"/>
            <a:round/>
            <a:headEnd type="none" w="sm" len="sm"/>
            <a:tailEnd type="none" w="sm" len="sm"/>
          </a:ln>
        </p:spPr>
      </p:sp>
      <p:sp>
        <p:nvSpPr>
          <p:cNvPr id="156" name="Google Shape;156;p17"/>
          <p:cNvSpPr>
            <a:spLocks noGrp="1"/>
          </p:cNvSpPr>
          <p:nvPr>
            <p:ph type="pic" idx="5"/>
          </p:nvPr>
        </p:nvSpPr>
        <p:spPr>
          <a:xfrm>
            <a:off x="6921900" y="1835299"/>
            <a:ext cx="1196400" cy="1061400"/>
          </a:xfrm>
          <a:prstGeom prst="rect">
            <a:avLst/>
          </a:prstGeom>
          <a:noFill/>
          <a:ln w="9525" cap="flat" cmpd="sng">
            <a:solidFill>
              <a:schemeClr val="lt2"/>
            </a:solidFill>
            <a:prstDash val="solid"/>
            <a:round/>
            <a:headEnd type="none" w="sm" len="sm"/>
            <a:tailEnd type="none" w="sm" len="sm"/>
          </a:ln>
        </p:spPr>
      </p:sp>
      <p:sp>
        <p:nvSpPr>
          <p:cNvPr id="157" name="Google Shape;157;p17"/>
          <p:cNvSpPr txBox="1">
            <a:spLocks noGrp="1"/>
          </p:cNvSpPr>
          <p:nvPr>
            <p:ph type="subTitle" idx="1"/>
          </p:nvPr>
        </p:nvSpPr>
        <p:spPr>
          <a:xfrm>
            <a:off x="686100" y="3560880"/>
            <a:ext cx="1800600" cy="7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17"/>
          <p:cNvSpPr txBox="1">
            <a:spLocks noGrp="1"/>
          </p:cNvSpPr>
          <p:nvPr>
            <p:ph type="subTitle" idx="6"/>
          </p:nvPr>
        </p:nvSpPr>
        <p:spPr>
          <a:xfrm>
            <a:off x="2679877" y="3560880"/>
            <a:ext cx="1800600" cy="7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17"/>
          <p:cNvSpPr txBox="1">
            <a:spLocks noGrp="1"/>
          </p:cNvSpPr>
          <p:nvPr>
            <p:ph type="subTitle" idx="7"/>
          </p:nvPr>
        </p:nvSpPr>
        <p:spPr>
          <a:xfrm>
            <a:off x="4673599" y="3560819"/>
            <a:ext cx="1800600" cy="7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17"/>
          <p:cNvSpPr txBox="1">
            <a:spLocks noGrp="1"/>
          </p:cNvSpPr>
          <p:nvPr>
            <p:ph type="subTitle" idx="8"/>
          </p:nvPr>
        </p:nvSpPr>
        <p:spPr>
          <a:xfrm>
            <a:off x="6619815" y="3560819"/>
            <a:ext cx="1800600" cy="7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17"/>
          <p:cNvSpPr txBox="1">
            <a:spLocks noGrp="1"/>
          </p:cNvSpPr>
          <p:nvPr>
            <p:ph type="subTitle" idx="9"/>
          </p:nvPr>
        </p:nvSpPr>
        <p:spPr>
          <a:xfrm>
            <a:off x="686100" y="3191350"/>
            <a:ext cx="180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62" name="Google Shape;162;p17"/>
          <p:cNvSpPr txBox="1">
            <a:spLocks noGrp="1"/>
          </p:cNvSpPr>
          <p:nvPr>
            <p:ph type="subTitle" idx="13"/>
          </p:nvPr>
        </p:nvSpPr>
        <p:spPr>
          <a:xfrm>
            <a:off x="4673591" y="3191350"/>
            <a:ext cx="180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63" name="Google Shape;163;p17"/>
          <p:cNvSpPr txBox="1">
            <a:spLocks noGrp="1"/>
          </p:cNvSpPr>
          <p:nvPr>
            <p:ph type="subTitle" idx="14"/>
          </p:nvPr>
        </p:nvSpPr>
        <p:spPr>
          <a:xfrm>
            <a:off x="2679855" y="3191350"/>
            <a:ext cx="180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64" name="Google Shape;164;p17"/>
          <p:cNvSpPr txBox="1">
            <a:spLocks noGrp="1"/>
          </p:cNvSpPr>
          <p:nvPr>
            <p:ph type="subTitle" idx="15"/>
          </p:nvPr>
        </p:nvSpPr>
        <p:spPr>
          <a:xfrm>
            <a:off x="6619786" y="3191350"/>
            <a:ext cx="180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65" name="Google Shape;165;p17"/>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66" name="Google Shape;166;p1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1">
  <p:cSld name="CUSTOM_7_1">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18"/>
          <p:cNvSpPr txBox="1">
            <a:spLocks noGrp="1"/>
          </p:cNvSpPr>
          <p:nvPr>
            <p:ph type="subTitle" idx="1"/>
          </p:nvPr>
        </p:nvSpPr>
        <p:spPr>
          <a:xfrm>
            <a:off x="720013" y="2356575"/>
            <a:ext cx="227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8"/>
          <p:cNvSpPr txBox="1">
            <a:spLocks noGrp="1"/>
          </p:cNvSpPr>
          <p:nvPr>
            <p:ph type="subTitle" idx="2"/>
          </p:nvPr>
        </p:nvSpPr>
        <p:spPr>
          <a:xfrm>
            <a:off x="3432600" y="2356575"/>
            <a:ext cx="227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8"/>
          <p:cNvSpPr txBox="1">
            <a:spLocks noGrp="1"/>
          </p:cNvSpPr>
          <p:nvPr>
            <p:ph type="subTitle" idx="3"/>
          </p:nvPr>
        </p:nvSpPr>
        <p:spPr>
          <a:xfrm>
            <a:off x="1987425" y="4035800"/>
            <a:ext cx="227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8"/>
          <p:cNvSpPr txBox="1">
            <a:spLocks noGrp="1"/>
          </p:cNvSpPr>
          <p:nvPr>
            <p:ph type="subTitle" idx="4"/>
          </p:nvPr>
        </p:nvSpPr>
        <p:spPr>
          <a:xfrm>
            <a:off x="6145187" y="2356575"/>
            <a:ext cx="227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8"/>
          <p:cNvSpPr txBox="1">
            <a:spLocks noGrp="1"/>
          </p:cNvSpPr>
          <p:nvPr>
            <p:ph type="subTitle" idx="5"/>
          </p:nvPr>
        </p:nvSpPr>
        <p:spPr>
          <a:xfrm>
            <a:off x="4877775" y="4035800"/>
            <a:ext cx="227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8"/>
          <p:cNvSpPr txBox="1">
            <a:spLocks noGrp="1"/>
          </p:cNvSpPr>
          <p:nvPr>
            <p:ph type="subTitle" idx="6"/>
          </p:nvPr>
        </p:nvSpPr>
        <p:spPr>
          <a:xfrm>
            <a:off x="724363" y="2131875"/>
            <a:ext cx="2270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75" name="Google Shape;175;p18"/>
          <p:cNvSpPr txBox="1">
            <a:spLocks noGrp="1"/>
          </p:cNvSpPr>
          <p:nvPr>
            <p:ph type="subTitle" idx="7"/>
          </p:nvPr>
        </p:nvSpPr>
        <p:spPr>
          <a:xfrm>
            <a:off x="3436950" y="2131875"/>
            <a:ext cx="2270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76" name="Google Shape;176;p18"/>
          <p:cNvSpPr txBox="1">
            <a:spLocks noGrp="1"/>
          </p:cNvSpPr>
          <p:nvPr>
            <p:ph type="subTitle" idx="8"/>
          </p:nvPr>
        </p:nvSpPr>
        <p:spPr>
          <a:xfrm>
            <a:off x="6149537" y="2131875"/>
            <a:ext cx="2270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77" name="Google Shape;177;p18"/>
          <p:cNvSpPr txBox="1">
            <a:spLocks noGrp="1"/>
          </p:cNvSpPr>
          <p:nvPr>
            <p:ph type="subTitle" idx="9"/>
          </p:nvPr>
        </p:nvSpPr>
        <p:spPr>
          <a:xfrm>
            <a:off x="1991775" y="3811103"/>
            <a:ext cx="2270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78" name="Google Shape;178;p18"/>
          <p:cNvSpPr txBox="1">
            <a:spLocks noGrp="1"/>
          </p:cNvSpPr>
          <p:nvPr>
            <p:ph type="subTitle" idx="13"/>
          </p:nvPr>
        </p:nvSpPr>
        <p:spPr>
          <a:xfrm>
            <a:off x="4882125" y="3811103"/>
            <a:ext cx="2270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2pPr>
            <a:lvl3pPr lvl="2"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3pPr>
            <a:lvl4pPr lvl="3"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4pPr>
            <a:lvl5pPr lvl="4"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5pPr>
            <a:lvl6pPr lvl="5"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6pPr>
            <a:lvl7pPr lvl="6"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7pPr>
            <a:lvl8pPr lvl="7"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8pPr>
            <a:lvl9pPr lvl="8" algn="ctr" rtl="0">
              <a:lnSpc>
                <a:spcPct val="100000"/>
              </a:lnSpc>
              <a:spcBef>
                <a:spcPts val="0"/>
              </a:spcBef>
              <a:spcAft>
                <a:spcPts val="0"/>
              </a:spcAft>
              <a:buSzPts val="2000"/>
              <a:buFont typeface="Doppio One"/>
              <a:buNone/>
              <a:defRPr sz="2000" b="1">
                <a:latin typeface="Doppio One"/>
                <a:ea typeface="Doppio One"/>
                <a:cs typeface="Doppio One"/>
                <a:sym typeface="Doppio One"/>
              </a:defRPr>
            </a:lvl9pPr>
          </a:lstStyle>
          <a:p>
            <a:endParaRPr/>
          </a:p>
        </p:txBody>
      </p:sp>
      <p:sp>
        <p:nvSpPr>
          <p:cNvPr id="179" name="Google Shape;179;p18"/>
          <p:cNvSpPr/>
          <p:nvPr/>
        </p:nvSpPr>
        <p:spPr>
          <a:xfrm>
            <a:off x="7872278" y="3769886"/>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rot="10800000">
            <a:off x="7" y="1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a:spLocks noGrp="1"/>
          </p:cNvSpPr>
          <p:nvPr>
            <p:ph type="title" idx="14" hasCustomPrompt="1"/>
          </p:nvPr>
        </p:nvSpPr>
        <p:spPr>
          <a:xfrm>
            <a:off x="2811375" y="3019830"/>
            <a:ext cx="630900" cy="630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18"/>
          <p:cNvSpPr txBox="1">
            <a:spLocks noGrp="1"/>
          </p:cNvSpPr>
          <p:nvPr>
            <p:ph type="title" idx="15" hasCustomPrompt="1"/>
          </p:nvPr>
        </p:nvSpPr>
        <p:spPr>
          <a:xfrm>
            <a:off x="5701725" y="3019830"/>
            <a:ext cx="630900" cy="630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4" name="Google Shape;184;p18"/>
          <p:cNvSpPr txBox="1">
            <a:spLocks noGrp="1"/>
          </p:cNvSpPr>
          <p:nvPr>
            <p:ph type="title" idx="16" hasCustomPrompt="1"/>
          </p:nvPr>
        </p:nvSpPr>
        <p:spPr>
          <a:xfrm>
            <a:off x="1543963" y="1336992"/>
            <a:ext cx="630900" cy="630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18"/>
          <p:cNvSpPr txBox="1">
            <a:spLocks noGrp="1"/>
          </p:cNvSpPr>
          <p:nvPr>
            <p:ph type="title" idx="17" hasCustomPrompt="1"/>
          </p:nvPr>
        </p:nvSpPr>
        <p:spPr>
          <a:xfrm>
            <a:off x="4256550" y="1336992"/>
            <a:ext cx="630900" cy="630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6" name="Google Shape;186;p18"/>
          <p:cNvSpPr txBox="1">
            <a:spLocks noGrp="1"/>
          </p:cNvSpPr>
          <p:nvPr>
            <p:ph type="title" idx="18" hasCustomPrompt="1"/>
          </p:nvPr>
        </p:nvSpPr>
        <p:spPr>
          <a:xfrm>
            <a:off x="6969137" y="1336992"/>
            <a:ext cx="630900" cy="630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7" name="Google Shape;187;p18"/>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88" name="Google Shape;188;p1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9"/>
        <p:cNvGrpSpPr/>
        <p:nvPr/>
      </p:nvGrpSpPr>
      <p:grpSpPr>
        <a:xfrm>
          <a:off x="0" y="0"/>
          <a:ext cx="0" cy="0"/>
          <a:chOff x="0" y="0"/>
          <a:chExt cx="0" cy="0"/>
        </a:xfrm>
      </p:grpSpPr>
      <p:sp>
        <p:nvSpPr>
          <p:cNvPr id="190" name="Google Shape;190;p19"/>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91" name="Google Shape;191;p19"/>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92" name="Google Shape;192;p19"/>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93" name="Google Shape;193;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19"/>
          <p:cNvSpPr txBox="1">
            <a:spLocks noGrp="1"/>
          </p:cNvSpPr>
          <p:nvPr>
            <p:ph type="subTitle" idx="1"/>
          </p:nvPr>
        </p:nvSpPr>
        <p:spPr>
          <a:xfrm>
            <a:off x="919992" y="233806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9"/>
          <p:cNvSpPr txBox="1">
            <a:spLocks noGrp="1"/>
          </p:cNvSpPr>
          <p:nvPr>
            <p:ph type="subTitle" idx="2"/>
          </p:nvPr>
        </p:nvSpPr>
        <p:spPr>
          <a:xfrm>
            <a:off x="3465150" y="233806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9"/>
          <p:cNvSpPr txBox="1">
            <a:spLocks noGrp="1"/>
          </p:cNvSpPr>
          <p:nvPr>
            <p:ph type="subTitle" idx="3"/>
          </p:nvPr>
        </p:nvSpPr>
        <p:spPr>
          <a:xfrm>
            <a:off x="6010308" y="233806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9"/>
          <p:cNvSpPr txBox="1">
            <a:spLocks noGrp="1"/>
          </p:cNvSpPr>
          <p:nvPr>
            <p:ph type="subTitle" idx="4"/>
          </p:nvPr>
        </p:nvSpPr>
        <p:spPr>
          <a:xfrm>
            <a:off x="919992" y="404750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9"/>
          <p:cNvSpPr txBox="1">
            <a:spLocks noGrp="1"/>
          </p:cNvSpPr>
          <p:nvPr>
            <p:ph type="subTitle" idx="5"/>
          </p:nvPr>
        </p:nvSpPr>
        <p:spPr>
          <a:xfrm>
            <a:off x="3465150" y="404750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9"/>
          <p:cNvSpPr txBox="1">
            <a:spLocks noGrp="1"/>
          </p:cNvSpPr>
          <p:nvPr>
            <p:ph type="subTitle" idx="6"/>
          </p:nvPr>
        </p:nvSpPr>
        <p:spPr>
          <a:xfrm>
            <a:off x="6010308" y="4047501"/>
            <a:ext cx="22137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9"/>
          <p:cNvSpPr txBox="1">
            <a:spLocks noGrp="1"/>
          </p:cNvSpPr>
          <p:nvPr>
            <p:ph type="subTitle" idx="7"/>
          </p:nvPr>
        </p:nvSpPr>
        <p:spPr>
          <a:xfrm>
            <a:off x="920004" y="1981650"/>
            <a:ext cx="22137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1" name="Google Shape;201;p19"/>
          <p:cNvSpPr txBox="1">
            <a:spLocks noGrp="1"/>
          </p:cNvSpPr>
          <p:nvPr>
            <p:ph type="subTitle" idx="8"/>
          </p:nvPr>
        </p:nvSpPr>
        <p:spPr>
          <a:xfrm>
            <a:off x="3465150" y="1981650"/>
            <a:ext cx="2213700" cy="35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2" name="Google Shape;202;p19"/>
          <p:cNvSpPr txBox="1">
            <a:spLocks noGrp="1"/>
          </p:cNvSpPr>
          <p:nvPr>
            <p:ph type="subTitle" idx="9"/>
          </p:nvPr>
        </p:nvSpPr>
        <p:spPr>
          <a:xfrm>
            <a:off x="6010308" y="1981650"/>
            <a:ext cx="2213700" cy="35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3" name="Google Shape;203;p19"/>
          <p:cNvSpPr txBox="1">
            <a:spLocks noGrp="1"/>
          </p:cNvSpPr>
          <p:nvPr>
            <p:ph type="subTitle" idx="13"/>
          </p:nvPr>
        </p:nvSpPr>
        <p:spPr>
          <a:xfrm>
            <a:off x="919992" y="3686498"/>
            <a:ext cx="2213700" cy="35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4" name="Google Shape;204;p19"/>
          <p:cNvSpPr txBox="1">
            <a:spLocks noGrp="1"/>
          </p:cNvSpPr>
          <p:nvPr>
            <p:ph type="subTitle" idx="14"/>
          </p:nvPr>
        </p:nvSpPr>
        <p:spPr>
          <a:xfrm>
            <a:off x="3465150" y="3686498"/>
            <a:ext cx="2213700" cy="35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5" name="Google Shape;205;p19"/>
          <p:cNvSpPr txBox="1">
            <a:spLocks noGrp="1"/>
          </p:cNvSpPr>
          <p:nvPr>
            <p:ph type="subTitle" idx="15"/>
          </p:nvPr>
        </p:nvSpPr>
        <p:spPr>
          <a:xfrm>
            <a:off x="6010308" y="3686498"/>
            <a:ext cx="2213700" cy="35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000"/>
              <a:buFont typeface="Doppio One"/>
              <a:buNone/>
              <a:defRPr sz="2000" b="1">
                <a:solidFill>
                  <a:schemeClr val="dk1"/>
                </a:solidFill>
                <a:latin typeface="Doppio One"/>
                <a:ea typeface="Doppio One"/>
                <a:cs typeface="Doppio One"/>
                <a:sym typeface="Doppio One"/>
              </a:defRPr>
            </a:lvl9pPr>
          </a:lstStyle>
          <a:p>
            <a:endParaRPr/>
          </a:p>
        </p:txBody>
      </p:sp>
      <p:sp>
        <p:nvSpPr>
          <p:cNvPr id="206" name="Google Shape;206;p19"/>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07" name="Google Shape;207;p1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8"/>
        <p:cNvGrpSpPr/>
        <p:nvPr/>
      </p:nvGrpSpPr>
      <p:grpSpPr>
        <a:xfrm>
          <a:off x="0" y="0"/>
          <a:ext cx="0" cy="0"/>
          <a:chOff x="0" y="0"/>
          <a:chExt cx="0" cy="0"/>
        </a:xfrm>
      </p:grpSpPr>
      <p:sp>
        <p:nvSpPr>
          <p:cNvPr id="209" name="Google Shape;209;p20"/>
          <p:cNvSpPr txBox="1">
            <a:spLocks noGrp="1"/>
          </p:cNvSpPr>
          <p:nvPr>
            <p:ph type="title" hasCustomPrompt="1"/>
          </p:nvPr>
        </p:nvSpPr>
        <p:spPr>
          <a:xfrm>
            <a:off x="715100" y="543475"/>
            <a:ext cx="4307100" cy="801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0" name="Google Shape;210;p20"/>
          <p:cNvSpPr txBox="1">
            <a:spLocks noGrp="1"/>
          </p:cNvSpPr>
          <p:nvPr>
            <p:ph type="subTitle" idx="1"/>
          </p:nvPr>
        </p:nvSpPr>
        <p:spPr>
          <a:xfrm>
            <a:off x="715100" y="1388767"/>
            <a:ext cx="4307100" cy="3678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1" name="Google Shape;211;p20"/>
          <p:cNvSpPr txBox="1">
            <a:spLocks noGrp="1"/>
          </p:cNvSpPr>
          <p:nvPr>
            <p:ph type="title" idx="2" hasCustomPrompt="1"/>
          </p:nvPr>
        </p:nvSpPr>
        <p:spPr>
          <a:xfrm>
            <a:off x="715100" y="1966700"/>
            <a:ext cx="4307100" cy="801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20"/>
          <p:cNvSpPr txBox="1">
            <a:spLocks noGrp="1"/>
          </p:cNvSpPr>
          <p:nvPr>
            <p:ph type="subTitle" idx="3"/>
          </p:nvPr>
        </p:nvSpPr>
        <p:spPr>
          <a:xfrm>
            <a:off x="715100" y="2819080"/>
            <a:ext cx="4307100" cy="3657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3" name="Google Shape;213;p20"/>
          <p:cNvSpPr txBox="1">
            <a:spLocks noGrp="1"/>
          </p:cNvSpPr>
          <p:nvPr>
            <p:ph type="title" idx="4" hasCustomPrompt="1"/>
          </p:nvPr>
        </p:nvSpPr>
        <p:spPr>
          <a:xfrm>
            <a:off x="715100" y="3389925"/>
            <a:ext cx="4307100" cy="801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4" name="Google Shape;214;p20"/>
          <p:cNvSpPr txBox="1">
            <a:spLocks noGrp="1"/>
          </p:cNvSpPr>
          <p:nvPr>
            <p:ph type="subTitle" idx="5"/>
          </p:nvPr>
        </p:nvSpPr>
        <p:spPr>
          <a:xfrm>
            <a:off x="715100" y="4247292"/>
            <a:ext cx="4307100" cy="3657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5" name="Google Shape;215;p20"/>
          <p:cNvSpPr/>
          <p:nvPr/>
        </p:nvSpPr>
        <p:spPr>
          <a:xfrm rot="-5400000" flipH="1">
            <a:off x="7426603" y="342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rot="10800000" flipH="1">
            <a:off x="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20" name="Google Shape;220;p2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970800" y="1851075"/>
            <a:ext cx="4091400" cy="15738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6000"/>
              <a:buNone/>
              <a:defRPr sz="5500"/>
            </a:lvl1pPr>
            <a:lvl2pPr lvl="1" algn="r" rtl="0">
              <a:lnSpc>
                <a:spcPct val="70000"/>
              </a:lnSpc>
              <a:spcBef>
                <a:spcPts val="0"/>
              </a:spcBef>
              <a:spcAft>
                <a:spcPts val="0"/>
              </a:spcAft>
              <a:buSzPts val="6000"/>
              <a:buNone/>
              <a:defRPr sz="6000"/>
            </a:lvl2pPr>
            <a:lvl3pPr lvl="2" algn="r" rtl="0">
              <a:lnSpc>
                <a:spcPct val="70000"/>
              </a:lnSpc>
              <a:spcBef>
                <a:spcPts val="0"/>
              </a:spcBef>
              <a:spcAft>
                <a:spcPts val="0"/>
              </a:spcAft>
              <a:buSzPts val="6000"/>
              <a:buNone/>
              <a:defRPr sz="6000"/>
            </a:lvl3pPr>
            <a:lvl4pPr lvl="3" algn="r" rtl="0">
              <a:lnSpc>
                <a:spcPct val="70000"/>
              </a:lnSpc>
              <a:spcBef>
                <a:spcPts val="0"/>
              </a:spcBef>
              <a:spcAft>
                <a:spcPts val="0"/>
              </a:spcAft>
              <a:buSzPts val="6000"/>
              <a:buNone/>
              <a:defRPr sz="6000"/>
            </a:lvl4pPr>
            <a:lvl5pPr lvl="4" algn="r" rtl="0">
              <a:lnSpc>
                <a:spcPct val="70000"/>
              </a:lnSpc>
              <a:spcBef>
                <a:spcPts val="0"/>
              </a:spcBef>
              <a:spcAft>
                <a:spcPts val="0"/>
              </a:spcAft>
              <a:buSzPts val="6000"/>
              <a:buNone/>
              <a:defRPr sz="6000"/>
            </a:lvl5pPr>
            <a:lvl6pPr lvl="5" algn="r" rtl="0">
              <a:lnSpc>
                <a:spcPct val="70000"/>
              </a:lnSpc>
              <a:spcBef>
                <a:spcPts val="0"/>
              </a:spcBef>
              <a:spcAft>
                <a:spcPts val="0"/>
              </a:spcAft>
              <a:buSzPts val="6000"/>
              <a:buNone/>
              <a:defRPr sz="6000"/>
            </a:lvl6pPr>
            <a:lvl7pPr lvl="6" algn="r" rtl="0">
              <a:lnSpc>
                <a:spcPct val="70000"/>
              </a:lnSpc>
              <a:spcBef>
                <a:spcPts val="0"/>
              </a:spcBef>
              <a:spcAft>
                <a:spcPts val="0"/>
              </a:spcAft>
              <a:buSzPts val="6000"/>
              <a:buNone/>
              <a:defRPr sz="6000"/>
            </a:lvl7pPr>
            <a:lvl8pPr lvl="7" algn="r" rtl="0">
              <a:lnSpc>
                <a:spcPct val="70000"/>
              </a:lnSpc>
              <a:spcBef>
                <a:spcPts val="0"/>
              </a:spcBef>
              <a:spcAft>
                <a:spcPts val="0"/>
              </a:spcAft>
              <a:buSzPts val="6000"/>
              <a:buNone/>
              <a:defRPr sz="6000"/>
            </a:lvl8pPr>
            <a:lvl9pPr lvl="8" algn="r" rtl="0">
              <a:lnSpc>
                <a:spcPct val="70000"/>
              </a:lnSpc>
              <a:spcBef>
                <a:spcPts val="0"/>
              </a:spcBef>
              <a:spcAft>
                <a:spcPts val="0"/>
              </a:spcAft>
              <a:buSzPts val="6000"/>
              <a:buNone/>
              <a:defRPr sz="6000"/>
            </a:lvl9pPr>
          </a:lstStyle>
          <a:p>
            <a:endParaRPr/>
          </a:p>
        </p:txBody>
      </p:sp>
      <p:sp>
        <p:nvSpPr>
          <p:cNvPr id="18" name="Google Shape;18;p3"/>
          <p:cNvSpPr txBox="1">
            <a:spLocks noGrp="1"/>
          </p:cNvSpPr>
          <p:nvPr>
            <p:ph type="title" idx="2" hasCustomPrompt="1"/>
          </p:nvPr>
        </p:nvSpPr>
        <p:spPr>
          <a:xfrm>
            <a:off x="6693750" y="786150"/>
            <a:ext cx="1368300" cy="9144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970800" y="3500900"/>
            <a:ext cx="4091400" cy="38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20" name="Google Shape;20;p3"/>
          <p:cNvSpPr/>
          <p:nvPr/>
        </p:nvSpPr>
        <p:spPr>
          <a:xfrm rot="5400000" flipH="1">
            <a:off x="66153" y="-6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1" name="Google Shape;21;p3"/>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2" name="Google Shape;22;p3"/>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3" name="Google Shape;23;p3"/>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4" name="Google Shape;24;p3"/>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5" name="Google Shape;25;p3"/>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6" name="Google Shape;26;p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21"/>
        <p:cNvGrpSpPr/>
        <p:nvPr/>
      </p:nvGrpSpPr>
      <p:grpSpPr>
        <a:xfrm>
          <a:off x="0" y="0"/>
          <a:ext cx="0" cy="0"/>
          <a:chOff x="0" y="0"/>
          <a:chExt cx="0" cy="0"/>
        </a:xfrm>
      </p:grpSpPr>
      <p:sp>
        <p:nvSpPr>
          <p:cNvPr id="222" name="Google Shape;222;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1"/>
          <p:cNvSpPr/>
          <p:nvPr/>
        </p:nvSpPr>
        <p:spPr>
          <a:xfrm flipH="1">
            <a:off x="758815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rot="10800000" flipH="1">
            <a:off x="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27" name="Google Shape;227;p2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228"/>
        <p:cNvGrpSpPr/>
        <p:nvPr/>
      </p:nvGrpSpPr>
      <p:grpSpPr>
        <a:xfrm>
          <a:off x="0" y="0"/>
          <a:ext cx="0" cy="0"/>
          <a:chOff x="0" y="0"/>
          <a:chExt cx="0" cy="0"/>
        </a:xfrm>
      </p:grpSpPr>
      <p:sp>
        <p:nvSpPr>
          <p:cNvPr id="229" name="Google Shape;229;p22"/>
          <p:cNvSpPr txBox="1">
            <a:spLocks noGrp="1"/>
          </p:cNvSpPr>
          <p:nvPr>
            <p:ph type="title"/>
          </p:nvPr>
        </p:nvSpPr>
        <p:spPr>
          <a:xfrm>
            <a:off x="980950" y="2357650"/>
            <a:ext cx="4203900" cy="8670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6000"/>
              <a:buNone/>
              <a:defRPr sz="5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
        <p:nvSpPr>
          <p:cNvPr id="230" name="Google Shape;230;p22"/>
          <p:cNvSpPr txBox="1">
            <a:spLocks noGrp="1"/>
          </p:cNvSpPr>
          <p:nvPr>
            <p:ph type="title" idx="2" hasCustomPrompt="1"/>
          </p:nvPr>
        </p:nvSpPr>
        <p:spPr>
          <a:xfrm>
            <a:off x="980950" y="1243350"/>
            <a:ext cx="1368300" cy="9144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1" name="Google Shape;231;p22"/>
          <p:cNvSpPr txBox="1">
            <a:spLocks noGrp="1"/>
          </p:cNvSpPr>
          <p:nvPr>
            <p:ph type="subTitle" idx="1"/>
          </p:nvPr>
        </p:nvSpPr>
        <p:spPr>
          <a:xfrm>
            <a:off x="980950" y="3272300"/>
            <a:ext cx="4203900" cy="38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2" name="Google Shape;232;p22"/>
          <p:cNvSpPr/>
          <p:nvPr/>
        </p:nvSpPr>
        <p:spPr>
          <a:xfrm rot="5400000" flipH="1">
            <a:off x="66153" y="-6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38" name="Google Shape;238;p2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2100600" y="2219750"/>
            <a:ext cx="4942800" cy="838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6000"/>
              <a:buNone/>
              <a:defRPr sz="55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41" name="Google Shape;241;p23"/>
          <p:cNvSpPr txBox="1">
            <a:spLocks noGrp="1"/>
          </p:cNvSpPr>
          <p:nvPr>
            <p:ph type="title" idx="2" hasCustomPrompt="1"/>
          </p:nvPr>
        </p:nvSpPr>
        <p:spPr>
          <a:xfrm>
            <a:off x="3887850" y="1167150"/>
            <a:ext cx="1368300" cy="9144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42" name="Google Shape;242;p23"/>
          <p:cNvSpPr txBox="1">
            <a:spLocks noGrp="1"/>
          </p:cNvSpPr>
          <p:nvPr>
            <p:ph type="subTitle" idx="1"/>
          </p:nvPr>
        </p:nvSpPr>
        <p:spPr>
          <a:xfrm>
            <a:off x="2100600" y="3127075"/>
            <a:ext cx="4942800" cy="45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3"/>
          <p:cNvSpPr/>
          <p:nvPr/>
        </p:nvSpPr>
        <p:spPr>
          <a:xfrm rot="-5400000" flipH="1">
            <a:off x="7426603" y="3426108"/>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rot="10800000" flipH="1">
            <a:off x="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rot="10800000" flipH="1">
            <a:off x="5950675" y="1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49" name="Google Shape;249;p2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1">
  <p:cSld name="CUSTOM_3_1">
    <p:spTree>
      <p:nvGrpSpPr>
        <p:cNvPr id="1" name="Shape 250"/>
        <p:cNvGrpSpPr/>
        <p:nvPr/>
      </p:nvGrpSpPr>
      <p:grpSpPr>
        <a:xfrm>
          <a:off x="0" y="0"/>
          <a:ext cx="0" cy="0"/>
          <a:chOff x="0" y="0"/>
          <a:chExt cx="0" cy="0"/>
        </a:xfrm>
      </p:grpSpPr>
      <p:sp>
        <p:nvSpPr>
          <p:cNvPr id="251" name="Google Shape;251;p24"/>
          <p:cNvSpPr/>
          <p:nvPr/>
        </p:nvSpPr>
        <p:spPr>
          <a:xfrm rot="10800000">
            <a:off x="12"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txBox="1">
            <a:spLocks noGrp="1"/>
          </p:cNvSpPr>
          <p:nvPr>
            <p:ph type="title"/>
          </p:nvPr>
        </p:nvSpPr>
        <p:spPr>
          <a:xfrm>
            <a:off x="2347938" y="54000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24"/>
          <p:cNvSpPr txBox="1">
            <a:spLocks noGrp="1"/>
          </p:cNvSpPr>
          <p:nvPr>
            <p:ph type="subTitle" idx="1"/>
          </p:nvPr>
        </p:nvSpPr>
        <p:spPr>
          <a:xfrm>
            <a:off x="2347900" y="1731155"/>
            <a:ext cx="4448100" cy="10926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 name="Google Shape;256;p24"/>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57" name="Google Shape;257;p2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8"/>
        <p:cNvGrpSpPr/>
        <p:nvPr/>
      </p:nvGrpSpPr>
      <p:grpSpPr>
        <a:xfrm>
          <a:off x="0" y="0"/>
          <a:ext cx="0" cy="0"/>
          <a:chOff x="0" y="0"/>
          <a:chExt cx="0" cy="0"/>
        </a:xfrm>
      </p:grpSpPr>
      <p:sp>
        <p:nvSpPr>
          <p:cNvPr id="259" name="Google Shape;259;p25"/>
          <p:cNvSpPr/>
          <p:nvPr/>
        </p:nvSpPr>
        <p:spPr>
          <a:xfrm rot="-5400000" flipH="1">
            <a:off x="7426603" y="342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1" name="Google Shape;261;p25"/>
          <p:cNvSpPr/>
          <p:nvPr/>
        </p:nvSpPr>
        <p:spPr>
          <a:xfrm rot="5400000" flipH="1">
            <a:off x="-1217468" y="121745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2" name="Google Shape;262;p25"/>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3" name="Google Shape;263;p25"/>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64" name="Google Shape;264;p2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5"/>
        <p:cNvGrpSpPr/>
        <p:nvPr/>
      </p:nvGrpSpPr>
      <p:grpSpPr>
        <a:xfrm>
          <a:off x="0" y="0"/>
          <a:ext cx="0" cy="0"/>
          <a:chOff x="0" y="0"/>
          <a:chExt cx="0" cy="0"/>
        </a:xfrm>
      </p:grpSpPr>
      <p:sp>
        <p:nvSpPr>
          <p:cNvPr id="266" name="Google Shape;266;p26"/>
          <p:cNvSpPr/>
          <p:nvPr/>
        </p:nvSpPr>
        <p:spPr>
          <a:xfrm rot="5400000">
            <a:off x="-1217468" y="316765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7" name="Google Shape;267;p26"/>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8" name="Google Shape;268;p26"/>
          <p:cNvSpPr/>
          <p:nvPr/>
        </p:nvSpPr>
        <p:spPr>
          <a:xfrm rot="-5400000">
            <a:off x="5964969" y="1958831"/>
            <a:ext cx="5137835" cy="1220215"/>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69" name="Google Shape;269;p26"/>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70" name="Google Shape;270;p2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5400000" flipH="1">
            <a:off x="66153" y="-6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 name="Google Shape;29;p4"/>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0" name="Google Shape;30;p4"/>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1" name="Google Shape;31;p4"/>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2" name="Google Shape;32;p4"/>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3" name="Google Shape;33;p4"/>
          <p:cNvSpPr txBox="1">
            <a:spLocks noGrp="1"/>
          </p:cNvSpPr>
          <p:nvPr>
            <p:ph type="title"/>
          </p:nvPr>
        </p:nvSpPr>
        <p:spPr>
          <a:xfrm>
            <a:off x="715100" y="898325"/>
            <a:ext cx="3661800" cy="707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15100" y="1605675"/>
            <a:ext cx="3661800" cy="2675700"/>
          </a:xfrm>
          <a:prstGeom prst="rect">
            <a:avLst/>
          </a:prstGeom>
        </p:spPr>
        <p:txBody>
          <a:bodyPr spcFirstLastPara="1" wrap="square" lIns="91425" tIns="91425" rIns="91425" bIns="91425" anchor="t" anchorCtr="0">
            <a:noAutofit/>
          </a:bodyPr>
          <a:lstStyle>
            <a:lvl1pPr marL="457200" lvl="0" indent="-317500" algn="just" rtl="0">
              <a:spcBef>
                <a:spcPts val="0"/>
              </a:spcBef>
              <a:spcAft>
                <a:spcPts val="0"/>
              </a:spcAft>
              <a:buClr>
                <a:srgbClr val="434343"/>
              </a:buClr>
              <a:buSzPts val="1400"/>
              <a:buChar char="●"/>
              <a:defRPr sz="1400">
                <a:solidFill>
                  <a:srgbClr val="434343"/>
                </a:solidFill>
              </a:defRPr>
            </a:lvl1pPr>
            <a:lvl2pPr marL="914400" lvl="1" indent="-317500" algn="just" rtl="0">
              <a:lnSpc>
                <a:spcPct val="115000"/>
              </a:lnSpc>
              <a:spcBef>
                <a:spcPts val="1000"/>
              </a:spcBef>
              <a:spcAft>
                <a:spcPts val="0"/>
              </a:spcAft>
              <a:buClr>
                <a:srgbClr val="434343"/>
              </a:buClr>
              <a:buSzPts val="1400"/>
              <a:buChar char="○"/>
              <a:defRPr>
                <a:solidFill>
                  <a:srgbClr val="434343"/>
                </a:solidFill>
              </a:defRPr>
            </a:lvl2pPr>
            <a:lvl3pPr marL="1371600" lvl="2" indent="-317500" algn="just" rtl="0">
              <a:lnSpc>
                <a:spcPct val="115000"/>
              </a:lnSpc>
              <a:spcBef>
                <a:spcPts val="0"/>
              </a:spcBef>
              <a:spcAft>
                <a:spcPts val="0"/>
              </a:spcAft>
              <a:buClr>
                <a:srgbClr val="434343"/>
              </a:buClr>
              <a:buSzPts val="1400"/>
              <a:buChar char="■"/>
              <a:defRPr>
                <a:solidFill>
                  <a:srgbClr val="434343"/>
                </a:solidFill>
              </a:defRPr>
            </a:lvl3pPr>
            <a:lvl4pPr marL="1828800" lvl="3" indent="-317500" algn="just" rtl="0">
              <a:lnSpc>
                <a:spcPct val="115000"/>
              </a:lnSpc>
              <a:spcBef>
                <a:spcPts val="0"/>
              </a:spcBef>
              <a:spcAft>
                <a:spcPts val="0"/>
              </a:spcAft>
              <a:buClr>
                <a:srgbClr val="434343"/>
              </a:buClr>
              <a:buSzPts val="1400"/>
              <a:buChar char="●"/>
              <a:defRPr>
                <a:solidFill>
                  <a:srgbClr val="434343"/>
                </a:solidFill>
              </a:defRPr>
            </a:lvl4pPr>
            <a:lvl5pPr marL="2286000" lvl="4" indent="-317500" algn="just" rtl="0">
              <a:lnSpc>
                <a:spcPct val="115000"/>
              </a:lnSpc>
              <a:spcBef>
                <a:spcPts val="0"/>
              </a:spcBef>
              <a:spcAft>
                <a:spcPts val="0"/>
              </a:spcAft>
              <a:buClr>
                <a:srgbClr val="434343"/>
              </a:buClr>
              <a:buSzPts val="1400"/>
              <a:buChar char="○"/>
              <a:defRPr>
                <a:solidFill>
                  <a:srgbClr val="434343"/>
                </a:solidFill>
              </a:defRPr>
            </a:lvl5pPr>
            <a:lvl6pPr marL="2743200" lvl="5" indent="-317500" algn="just" rtl="0">
              <a:lnSpc>
                <a:spcPct val="115000"/>
              </a:lnSpc>
              <a:spcBef>
                <a:spcPts val="0"/>
              </a:spcBef>
              <a:spcAft>
                <a:spcPts val="0"/>
              </a:spcAft>
              <a:buClr>
                <a:srgbClr val="434343"/>
              </a:buClr>
              <a:buSzPts val="1400"/>
              <a:buChar char="■"/>
              <a:defRPr>
                <a:solidFill>
                  <a:srgbClr val="434343"/>
                </a:solidFill>
              </a:defRPr>
            </a:lvl6pPr>
            <a:lvl7pPr marL="3200400" lvl="6" indent="-317500" algn="just" rtl="0">
              <a:lnSpc>
                <a:spcPct val="115000"/>
              </a:lnSpc>
              <a:spcBef>
                <a:spcPts val="0"/>
              </a:spcBef>
              <a:spcAft>
                <a:spcPts val="0"/>
              </a:spcAft>
              <a:buClr>
                <a:srgbClr val="434343"/>
              </a:buClr>
              <a:buSzPts val="1400"/>
              <a:buChar char="●"/>
              <a:defRPr>
                <a:solidFill>
                  <a:srgbClr val="434343"/>
                </a:solidFill>
              </a:defRPr>
            </a:lvl7pPr>
            <a:lvl8pPr marL="3657600" lvl="7" indent="-317500" algn="just" rtl="0">
              <a:lnSpc>
                <a:spcPct val="115000"/>
              </a:lnSpc>
              <a:spcBef>
                <a:spcPts val="0"/>
              </a:spcBef>
              <a:spcAft>
                <a:spcPts val="0"/>
              </a:spcAft>
              <a:buClr>
                <a:srgbClr val="434343"/>
              </a:buClr>
              <a:buSzPts val="1400"/>
              <a:buChar char="○"/>
              <a:defRPr>
                <a:solidFill>
                  <a:srgbClr val="434343"/>
                </a:solidFill>
              </a:defRPr>
            </a:lvl8pPr>
            <a:lvl9pPr marL="4114800" lvl="8" indent="-317500" algn="just"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5" name="Google Shape;35;p4"/>
          <p:cNvSpPr>
            <a:spLocks noGrp="1"/>
          </p:cNvSpPr>
          <p:nvPr>
            <p:ph type="pic" idx="2"/>
          </p:nvPr>
        </p:nvSpPr>
        <p:spPr>
          <a:xfrm>
            <a:off x="5140575" y="535000"/>
            <a:ext cx="3288300" cy="4073400"/>
          </a:xfrm>
          <a:prstGeom prst="roundRect">
            <a:avLst>
              <a:gd name="adj" fmla="val 0"/>
            </a:avLst>
          </a:prstGeom>
          <a:noFill/>
          <a:ln w="9525" cap="flat" cmpd="sng">
            <a:solidFill>
              <a:schemeClr val="lt2"/>
            </a:solidFill>
            <a:prstDash val="solid"/>
            <a:round/>
            <a:headEnd type="none" w="sm" len="sm"/>
            <a:tailEnd type="none" w="sm" len="sm"/>
          </a:ln>
        </p:spPr>
      </p:sp>
      <p:sp>
        <p:nvSpPr>
          <p:cNvPr id="36" name="Google Shape;36;p4"/>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37" name="Google Shape;37;p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1pPr>
            <a:lvl2pPr lvl="1"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2pPr>
            <a:lvl3pPr lvl="2"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3pPr>
            <a:lvl4pPr lvl="3"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4pPr>
            <a:lvl5pPr lvl="4"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5pPr>
            <a:lvl6pPr lvl="5"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6pPr>
            <a:lvl7pPr lvl="6"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7pPr>
            <a:lvl8pPr lvl="7"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8pPr>
            <a:lvl9pPr lvl="8" algn="ctr">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9pPr>
          </a:lstStyle>
          <a:p>
            <a:endParaRPr/>
          </a:p>
        </p:txBody>
      </p:sp>
      <p:sp>
        <p:nvSpPr>
          <p:cNvPr id="40" name="Google Shape;40;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1pPr>
            <a:lvl2pPr lvl="1"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2pPr>
            <a:lvl3pPr lvl="2"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3pPr>
            <a:lvl4pPr lvl="3"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4pPr>
            <a:lvl5pPr lvl="4"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5pPr>
            <a:lvl6pPr lvl="5"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6pPr>
            <a:lvl7pPr lvl="6"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7pPr>
            <a:lvl8pPr lvl="7"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8pPr>
            <a:lvl9pPr lvl="8" algn="ctr" rtl="0">
              <a:lnSpc>
                <a:spcPct val="100000"/>
              </a:lnSpc>
              <a:spcBef>
                <a:spcPts val="0"/>
              </a:spcBef>
              <a:spcAft>
                <a:spcPts val="0"/>
              </a:spcAft>
              <a:buClr>
                <a:schemeClr val="dk1"/>
              </a:buClr>
              <a:buSzPts val="2400"/>
              <a:buFont typeface="Doppio One"/>
              <a:buNone/>
              <a:defRPr sz="2400">
                <a:solidFill>
                  <a:schemeClr val="dk1"/>
                </a:solidFill>
                <a:latin typeface="Doppio One"/>
                <a:ea typeface="Doppio One"/>
                <a:cs typeface="Doppio One"/>
                <a:sym typeface="Doppio One"/>
              </a:defRPr>
            </a:lvl9pPr>
          </a:lstStyle>
          <a:p>
            <a:endParaRPr/>
          </a:p>
        </p:txBody>
      </p:sp>
      <p:sp>
        <p:nvSpPr>
          <p:cNvPr id="41" name="Google Shape;41;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5"/>
          <p:cNvSpPr/>
          <p:nvPr/>
        </p:nvSpPr>
        <p:spPr>
          <a:xfrm rot="10800000">
            <a:off x="7"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5" name="Google Shape;45;p5"/>
          <p:cNvSpPr/>
          <p:nvPr/>
        </p:nvSpPr>
        <p:spPr>
          <a:xfrm>
            <a:off x="5950671"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 name="Google Shape;46;p5"/>
          <p:cNvSpPr/>
          <p:nvPr/>
        </p:nvSpPr>
        <p:spPr>
          <a:xfrm flipH="1">
            <a:off x="168899"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 name="Google Shape;47;p5"/>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48" name="Google Shape;48;p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1" name="Google Shape;51;p6"/>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2" name="Google Shape;52;p6"/>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3" name="Google Shape;5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 name="Google Shape;54;p6"/>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55" name="Google Shape;55;p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8" name="Google Shape;58;p7"/>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9" name="Google Shape;59;p7"/>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0" name="Google Shape;60;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62" name="Google Shape;62;p7"/>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63" name="Google Shape;63;p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p:nvPr/>
        </p:nvSpPr>
        <p:spPr>
          <a:xfrm rot="5400000" flipH="1">
            <a:off x="66153" y="-66100"/>
            <a:ext cx="1651240" cy="1783553"/>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6" name="Google Shape;66;p8"/>
          <p:cNvSpPr/>
          <p:nvPr/>
        </p:nvSpPr>
        <p:spPr>
          <a:xfrm rot="10800000">
            <a:off x="7588150" y="0"/>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7" name="Google Shape;67;p8"/>
          <p:cNvSpPr/>
          <p:nvPr/>
        </p:nvSpPr>
        <p:spPr>
          <a:xfrm>
            <a:off x="0" y="3104675"/>
            <a:ext cx="1555852" cy="2038836"/>
          </a:xfrm>
          <a:custGeom>
            <a:avLst/>
            <a:gdLst/>
            <a:ahLst/>
            <a:cxnLst/>
            <a:rect l="l" t="t" r="r" b="b"/>
            <a:pathLst>
              <a:path w="24755" h="32441" extrusionOk="0">
                <a:moveTo>
                  <a:pt x="1374" y="1"/>
                </a:moveTo>
                <a:cubicBezTo>
                  <a:pt x="961" y="1"/>
                  <a:pt x="505" y="98"/>
                  <a:pt x="0" y="304"/>
                </a:cubicBezTo>
                <a:lnTo>
                  <a:pt x="0" y="32441"/>
                </a:lnTo>
                <a:lnTo>
                  <a:pt x="24754" y="32441"/>
                </a:lnTo>
                <a:cubicBezTo>
                  <a:pt x="24694" y="32410"/>
                  <a:pt x="24641" y="32388"/>
                  <a:pt x="24580" y="32365"/>
                </a:cubicBezTo>
                <a:cubicBezTo>
                  <a:pt x="21146" y="30856"/>
                  <a:pt x="17470" y="29939"/>
                  <a:pt x="14067" y="28340"/>
                </a:cubicBezTo>
                <a:cubicBezTo>
                  <a:pt x="10672" y="26748"/>
                  <a:pt x="7443" y="24308"/>
                  <a:pt x="6064" y="20814"/>
                </a:cubicBezTo>
                <a:cubicBezTo>
                  <a:pt x="4653" y="17253"/>
                  <a:pt x="6890" y="1"/>
                  <a:pt x="1374" y="1"/>
                </a:cubicBezTo>
                <a:close/>
              </a:path>
            </a:pathLst>
          </a:custGeom>
          <a:solidFill>
            <a:srgbClr val="FABED2">
              <a:alpha val="4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8" name="Google Shape;68;p8"/>
          <p:cNvSpPr/>
          <p:nvPr/>
        </p:nvSpPr>
        <p:spPr>
          <a:xfrm>
            <a:off x="5950675"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DF4365">
              <a:alpha val="46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9" name="Google Shape;69;p8"/>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0" name="Google Shape;7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1" name="Google Shape;71;p8"/>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72" name="Google Shape;72;p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1895700" y="1004125"/>
            <a:ext cx="5352600" cy="109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8000"/>
              <a:buNone/>
              <a:defRPr sz="8000">
                <a:solidFill>
                  <a:schemeClr val="lt2"/>
                </a:solidFill>
              </a:defRPr>
            </a:lvl1pPr>
            <a:lvl2pPr lvl="1" algn="ctr" rtl="0">
              <a:spcBef>
                <a:spcPts val="0"/>
              </a:spcBef>
              <a:spcAft>
                <a:spcPts val="0"/>
              </a:spcAft>
              <a:buClr>
                <a:schemeClr val="lt2"/>
              </a:buClr>
              <a:buSzPts val="8000"/>
              <a:buNone/>
              <a:defRPr sz="8000">
                <a:solidFill>
                  <a:schemeClr val="lt2"/>
                </a:solidFill>
              </a:defRPr>
            </a:lvl2pPr>
            <a:lvl3pPr lvl="2" algn="ctr" rtl="0">
              <a:spcBef>
                <a:spcPts val="0"/>
              </a:spcBef>
              <a:spcAft>
                <a:spcPts val="0"/>
              </a:spcAft>
              <a:buClr>
                <a:schemeClr val="lt2"/>
              </a:buClr>
              <a:buSzPts val="8000"/>
              <a:buNone/>
              <a:defRPr sz="8000">
                <a:solidFill>
                  <a:schemeClr val="lt2"/>
                </a:solidFill>
              </a:defRPr>
            </a:lvl3pPr>
            <a:lvl4pPr lvl="3" algn="ctr" rtl="0">
              <a:spcBef>
                <a:spcPts val="0"/>
              </a:spcBef>
              <a:spcAft>
                <a:spcPts val="0"/>
              </a:spcAft>
              <a:buClr>
                <a:schemeClr val="lt2"/>
              </a:buClr>
              <a:buSzPts val="8000"/>
              <a:buNone/>
              <a:defRPr sz="8000">
                <a:solidFill>
                  <a:schemeClr val="lt2"/>
                </a:solidFill>
              </a:defRPr>
            </a:lvl4pPr>
            <a:lvl5pPr lvl="4" algn="ctr" rtl="0">
              <a:spcBef>
                <a:spcPts val="0"/>
              </a:spcBef>
              <a:spcAft>
                <a:spcPts val="0"/>
              </a:spcAft>
              <a:buClr>
                <a:schemeClr val="lt2"/>
              </a:buClr>
              <a:buSzPts val="8000"/>
              <a:buNone/>
              <a:defRPr sz="8000">
                <a:solidFill>
                  <a:schemeClr val="lt2"/>
                </a:solidFill>
              </a:defRPr>
            </a:lvl5pPr>
            <a:lvl6pPr lvl="5" algn="ctr" rtl="0">
              <a:spcBef>
                <a:spcPts val="0"/>
              </a:spcBef>
              <a:spcAft>
                <a:spcPts val="0"/>
              </a:spcAft>
              <a:buClr>
                <a:schemeClr val="lt2"/>
              </a:buClr>
              <a:buSzPts val="8000"/>
              <a:buNone/>
              <a:defRPr sz="8000">
                <a:solidFill>
                  <a:schemeClr val="lt2"/>
                </a:solidFill>
              </a:defRPr>
            </a:lvl6pPr>
            <a:lvl7pPr lvl="6" algn="ctr" rtl="0">
              <a:spcBef>
                <a:spcPts val="0"/>
              </a:spcBef>
              <a:spcAft>
                <a:spcPts val="0"/>
              </a:spcAft>
              <a:buClr>
                <a:schemeClr val="lt2"/>
              </a:buClr>
              <a:buSzPts val="8000"/>
              <a:buNone/>
              <a:defRPr sz="8000">
                <a:solidFill>
                  <a:schemeClr val="lt2"/>
                </a:solidFill>
              </a:defRPr>
            </a:lvl7pPr>
            <a:lvl8pPr lvl="7" algn="ctr" rtl="0">
              <a:spcBef>
                <a:spcPts val="0"/>
              </a:spcBef>
              <a:spcAft>
                <a:spcPts val="0"/>
              </a:spcAft>
              <a:buClr>
                <a:schemeClr val="lt2"/>
              </a:buClr>
              <a:buSzPts val="8000"/>
              <a:buNone/>
              <a:defRPr sz="8000">
                <a:solidFill>
                  <a:schemeClr val="lt2"/>
                </a:solidFill>
              </a:defRPr>
            </a:lvl8pPr>
            <a:lvl9pPr lvl="8" algn="ctr" rtl="0">
              <a:spcBef>
                <a:spcPts val="0"/>
              </a:spcBef>
              <a:spcAft>
                <a:spcPts val="0"/>
              </a:spcAft>
              <a:buClr>
                <a:schemeClr val="lt2"/>
              </a:buClr>
              <a:buSzPts val="8000"/>
              <a:buNone/>
              <a:defRPr sz="8000">
                <a:solidFill>
                  <a:schemeClr val="lt2"/>
                </a:solidFill>
              </a:defRPr>
            </a:lvl9pPr>
          </a:lstStyle>
          <a:p>
            <a:endParaRPr/>
          </a:p>
        </p:txBody>
      </p:sp>
      <p:sp>
        <p:nvSpPr>
          <p:cNvPr id="75" name="Google Shape;75;p9"/>
          <p:cNvSpPr txBox="1">
            <a:spLocks noGrp="1"/>
          </p:cNvSpPr>
          <p:nvPr>
            <p:ph type="subTitle" idx="1"/>
          </p:nvPr>
        </p:nvSpPr>
        <p:spPr>
          <a:xfrm>
            <a:off x="1895700" y="2947575"/>
            <a:ext cx="5352600" cy="125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just" rtl="0">
              <a:lnSpc>
                <a:spcPct val="100000"/>
              </a:lnSpc>
              <a:spcBef>
                <a:spcPts val="0"/>
              </a:spcBef>
              <a:spcAft>
                <a:spcPts val="0"/>
              </a:spcAft>
              <a:buSzPts val="1400"/>
              <a:buNone/>
              <a:defRPr/>
            </a:lvl2pPr>
            <a:lvl3pPr lvl="2" algn="just" rtl="0">
              <a:lnSpc>
                <a:spcPct val="100000"/>
              </a:lnSpc>
              <a:spcBef>
                <a:spcPts val="1600"/>
              </a:spcBef>
              <a:spcAft>
                <a:spcPts val="0"/>
              </a:spcAft>
              <a:buSzPts val="1400"/>
              <a:buNone/>
              <a:defRPr/>
            </a:lvl3pPr>
            <a:lvl4pPr lvl="3" algn="just" rtl="0">
              <a:lnSpc>
                <a:spcPct val="100000"/>
              </a:lnSpc>
              <a:spcBef>
                <a:spcPts val="1600"/>
              </a:spcBef>
              <a:spcAft>
                <a:spcPts val="0"/>
              </a:spcAft>
              <a:buSzPts val="1400"/>
              <a:buNone/>
              <a:defRPr/>
            </a:lvl4pPr>
            <a:lvl5pPr lvl="4" algn="just" rtl="0">
              <a:lnSpc>
                <a:spcPct val="100000"/>
              </a:lnSpc>
              <a:spcBef>
                <a:spcPts val="1600"/>
              </a:spcBef>
              <a:spcAft>
                <a:spcPts val="0"/>
              </a:spcAft>
              <a:buSzPts val="1400"/>
              <a:buNone/>
              <a:defRPr/>
            </a:lvl5pPr>
            <a:lvl6pPr lvl="5" algn="just" rtl="0">
              <a:lnSpc>
                <a:spcPct val="100000"/>
              </a:lnSpc>
              <a:spcBef>
                <a:spcPts val="1600"/>
              </a:spcBef>
              <a:spcAft>
                <a:spcPts val="0"/>
              </a:spcAft>
              <a:buSzPts val="1400"/>
              <a:buNone/>
              <a:defRPr/>
            </a:lvl6pPr>
            <a:lvl7pPr lvl="6" algn="just" rtl="0">
              <a:lnSpc>
                <a:spcPct val="100000"/>
              </a:lnSpc>
              <a:spcBef>
                <a:spcPts val="1600"/>
              </a:spcBef>
              <a:spcAft>
                <a:spcPts val="0"/>
              </a:spcAft>
              <a:buSzPts val="1400"/>
              <a:buNone/>
              <a:defRPr/>
            </a:lvl7pPr>
            <a:lvl8pPr lvl="7" algn="just" rtl="0">
              <a:lnSpc>
                <a:spcPct val="100000"/>
              </a:lnSpc>
              <a:spcBef>
                <a:spcPts val="1600"/>
              </a:spcBef>
              <a:spcAft>
                <a:spcPts val="0"/>
              </a:spcAft>
              <a:buSzPts val="1400"/>
              <a:buNone/>
              <a:defRPr/>
            </a:lvl8pPr>
            <a:lvl9pPr lvl="8" algn="just" rtl="0">
              <a:lnSpc>
                <a:spcPct val="100000"/>
              </a:lnSpc>
              <a:spcBef>
                <a:spcPts val="1600"/>
              </a:spcBef>
              <a:spcAft>
                <a:spcPts val="1600"/>
              </a:spcAft>
              <a:buSzPts val="1400"/>
              <a:buNone/>
              <a:defRPr/>
            </a:lvl9pPr>
          </a:lstStyle>
          <a:p>
            <a:endParaRPr/>
          </a:p>
        </p:txBody>
      </p:sp>
      <p:sp>
        <p:nvSpPr>
          <p:cNvPr id="76" name="Google Shape;76;p9"/>
          <p:cNvSpPr/>
          <p:nvPr/>
        </p:nvSpPr>
        <p:spPr>
          <a:xfrm flipH="1">
            <a:off x="12" y="3769886"/>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7" name="Google Shape;77;p9"/>
          <p:cNvSpPr/>
          <p:nvPr/>
        </p:nvSpPr>
        <p:spPr>
          <a:xfrm rot="10800000" flipH="1">
            <a:off x="5950675" y="1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8" name="Google Shape;78;p9"/>
          <p:cNvSpPr/>
          <p:nvPr/>
        </p:nvSpPr>
        <p:spPr>
          <a:xfrm rot="10800000" flipH="1">
            <a:off x="168900" y="146261"/>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 name="Google Shape;79;p9"/>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80" name="Google Shape;80;p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0"/>
          <p:cNvSpPr/>
          <p:nvPr/>
        </p:nvSpPr>
        <p:spPr>
          <a:xfrm rot="10800000" flipH="1">
            <a:off x="7872278" y="10"/>
            <a:ext cx="1271713" cy="1373615"/>
          </a:xfrm>
          <a:custGeom>
            <a:avLst/>
            <a:gdLst/>
            <a:ahLst/>
            <a:cxnLst/>
            <a:rect l="l" t="t" r="r" b="b"/>
            <a:pathLst>
              <a:path w="30925" h="33403" extrusionOk="0">
                <a:moveTo>
                  <a:pt x="30924" y="0"/>
                </a:moveTo>
                <a:cubicBezTo>
                  <a:pt x="25876" y="1160"/>
                  <a:pt x="19752" y="3472"/>
                  <a:pt x="20040" y="9573"/>
                </a:cubicBezTo>
                <a:cubicBezTo>
                  <a:pt x="20116" y="11218"/>
                  <a:pt x="20737" y="12809"/>
                  <a:pt x="20737" y="14454"/>
                </a:cubicBezTo>
                <a:cubicBezTo>
                  <a:pt x="20730" y="18676"/>
                  <a:pt x="16281" y="18335"/>
                  <a:pt x="13552" y="19919"/>
                </a:cubicBezTo>
                <a:cubicBezTo>
                  <a:pt x="10808" y="21503"/>
                  <a:pt x="9944" y="24974"/>
                  <a:pt x="8194" y="27612"/>
                </a:cubicBezTo>
                <a:cubicBezTo>
                  <a:pt x="6518" y="30151"/>
                  <a:pt x="3934" y="31940"/>
                  <a:pt x="1137" y="33054"/>
                </a:cubicBezTo>
                <a:cubicBezTo>
                  <a:pt x="788" y="33198"/>
                  <a:pt x="402" y="33304"/>
                  <a:pt x="0" y="33403"/>
                </a:cubicBezTo>
                <a:lnTo>
                  <a:pt x="30924" y="33403"/>
                </a:lnTo>
                <a:lnTo>
                  <a:pt x="30924" y="0"/>
                </a:lnTo>
                <a:close/>
              </a:path>
            </a:pathLst>
          </a:custGeom>
          <a:solidFill>
            <a:srgbClr val="F0A7B7">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3" name="Google Shape;83;p10"/>
          <p:cNvSpPr/>
          <p:nvPr/>
        </p:nvSpPr>
        <p:spPr>
          <a:xfrm flipH="1">
            <a:off x="7" y="4385100"/>
            <a:ext cx="3193321" cy="758401"/>
          </a:xfrm>
          <a:custGeom>
            <a:avLst/>
            <a:gdLst/>
            <a:ahLst/>
            <a:cxnLst/>
            <a:rect l="l" t="t" r="r" b="b"/>
            <a:pathLst>
              <a:path w="36708" h="8718" extrusionOk="0">
                <a:moveTo>
                  <a:pt x="35842" y="0"/>
                </a:moveTo>
                <a:cubicBezTo>
                  <a:pt x="35815" y="0"/>
                  <a:pt x="35787" y="1"/>
                  <a:pt x="35760" y="1"/>
                </a:cubicBezTo>
                <a:cubicBezTo>
                  <a:pt x="34070" y="32"/>
                  <a:pt x="32630" y="1229"/>
                  <a:pt x="31554" y="2533"/>
                </a:cubicBezTo>
                <a:cubicBezTo>
                  <a:pt x="30477" y="3836"/>
                  <a:pt x="29591" y="5330"/>
                  <a:pt x="28257" y="6360"/>
                </a:cubicBezTo>
                <a:cubicBezTo>
                  <a:pt x="26738" y="7539"/>
                  <a:pt x="24866" y="7968"/>
                  <a:pt x="22929" y="7968"/>
                </a:cubicBezTo>
                <a:cubicBezTo>
                  <a:pt x="21367" y="7968"/>
                  <a:pt x="19763" y="7689"/>
                  <a:pt x="18267" y="7300"/>
                </a:cubicBezTo>
                <a:cubicBezTo>
                  <a:pt x="15362" y="6546"/>
                  <a:pt x="12441" y="5440"/>
                  <a:pt x="9477" y="5440"/>
                </a:cubicBezTo>
                <a:cubicBezTo>
                  <a:pt x="9015" y="5440"/>
                  <a:pt x="8552" y="5467"/>
                  <a:pt x="8088" y="5527"/>
                </a:cubicBezTo>
                <a:cubicBezTo>
                  <a:pt x="5193" y="5890"/>
                  <a:pt x="2654" y="7459"/>
                  <a:pt x="1" y="8718"/>
                </a:cubicBezTo>
                <a:lnTo>
                  <a:pt x="36708" y="8718"/>
                </a:lnTo>
                <a:lnTo>
                  <a:pt x="36708" y="115"/>
                </a:lnTo>
                <a:cubicBezTo>
                  <a:pt x="36430" y="39"/>
                  <a:pt x="36139" y="0"/>
                  <a:pt x="35842" y="0"/>
                </a:cubicBezTo>
                <a:close/>
              </a:path>
            </a:pathLst>
          </a:custGeom>
          <a:solidFill>
            <a:srgbClr val="EF3455">
              <a:alpha val="37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4" name="Google Shape;84;p10"/>
          <p:cNvSpPr/>
          <p:nvPr/>
        </p:nvSpPr>
        <p:spPr>
          <a:xfrm>
            <a:off x="168900" y="146250"/>
            <a:ext cx="8806200" cy="4851000"/>
          </a:xfrm>
          <a:prstGeom prst="frame">
            <a:avLst>
              <a:gd name="adj1" fmla="val 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5" name="Google Shape;85;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6" name="Google Shape;86;p10"/>
          <p:cNvSpPr/>
          <p:nvPr/>
        </p:nvSpPr>
        <p:spPr>
          <a:xfrm>
            <a:off x="7746500" y="193525"/>
            <a:ext cx="1179300" cy="442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87" name="Google Shape;87;p1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1pPr>
            <a:lvl2pPr lvl="1"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2pPr>
            <a:lvl3pPr lvl="2"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3pPr>
            <a:lvl4pPr lvl="3"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4pPr>
            <a:lvl5pPr lvl="4"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5pPr>
            <a:lvl6pPr lvl="5"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6pPr>
            <a:lvl7pPr lvl="6"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7pPr>
            <a:lvl8pPr lvl="7"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8pPr>
            <a:lvl9pPr lvl="8" algn="ctr" rtl="0">
              <a:spcBef>
                <a:spcPts val="0"/>
              </a:spcBef>
              <a:spcAft>
                <a:spcPts val="0"/>
              </a:spcAft>
              <a:buClr>
                <a:schemeClr val="dk1"/>
              </a:buClr>
              <a:buSzPts val="3500"/>
              <a:buFont typeface="Doppio One"/>
              <a:buNone/>
              <a:defRPr sz="35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
        <p:nvSpPr>
          <p:cNvPr id="8" name="Google Shape;8;p1"/>
          <p:cNvSpPr txBox="1">
            <a:spLocks noGrp="1"/>
          </p:cNvSpPr>
          <p:nvPr>
            <p:ph type="sldNum" idx="12"/>
          </p:nvPr>
        </p:nvSpPr>
        <p:spPr>
          <a:xfrm>
            <a:off x="8404384" y="45974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PT Sans"/>
                <a:ea typeface="PT Sans"/>
                <a:cs typeface="PT Sans"/>
                <a:sym typeface="PT Sans"/>
              </a:defRPr>
            </a:lvl1pPr>
            <a:lvl2pPr lvl="1" algn="r">
              <a:buNone/>
              <a:defRPr sz="1300">
                <a:solidFill>
                  <a:schemeClr val="dk1"/>
                </a:solidFill>
                <a:latin typeface="PT Sans"/>
                <a:ea typeface="PT Sans"/>
                <a:cs typeface="PT Sans"/>
                <a:sym typeface="PT Sans"/>
              </a:defRPr>
            </a:lvl2pPr>
            <a:lvl3pPr lvl="2" algn="r">
              <a:buNone/>
              <a:defRPr sz="1300">
                <a:solidFill>
                  <a:schemeClr val="dk1"/>
                </a:solidFill>
                <a:latin typeface="PT Sans"/>
                <a:ea typeface="PT Sans"/>
                <a:cs typeface="PT Sans"/>
                <a:sym typeface="PT Sans"/>
              </a:defRPr>
            </a:lvl3pPr>
            <a:lvl4pPr lvl="3" algn="r">
              <a:buNone/>
              <a:defRPr sz="1300">
                <a:solidFill>
                  <a:schemeClr val="dk1"/>
                </a:solidFill>
                <a:latin typeface="PT Sans"/>
                <a:ea typeface="PT Sans"/>
                <a:cs typeface="PT Sans"/>
                <a:sym typeface="PT Sans"/>
              </a:defRPr>
            </a:lvl4pPr>
            <a:lvl5pPr lvl="4" algn="r">
              <a:buNone/>
              <a:defRPr sz="1300">
                <a:solidFill>
                  <a:schemeClr val="dk1"/>
                </a:solidFill>
                <a:latin typeface="PT Sans"/>
                <a:ea typeface="PT Sans"/>
                <a:cs typeface="PT Sans"/>
                <a:sym typeface="PT Sans"/>
              </a:defRPr>
            </a:lvl5pPr>
            <a:lvl6pPr lvl="5" algn="r">
              <a:buNone/>
              <a:defRPr sz="1300">
                <a:solidFill>
                  <a:schemeClr val="dk1"/>
                </a:solidFill>
                <a:latin typeface="PT Sans"/>
                <a:ea typeface="PT Sans"/>
                <a:cs typeface="PT Sans"/>
                <a:sym typeface="PT Sans"/>
              </a:defRPr>
            </a:lvl6pPr>
            <a:lvl7pPr lvl="6" algn="r">
              <a:buNone/>
              <a:defRPr sz="1300">
                <a:solidFill>
                  <a:schemeClr val="dk1"/>
                </a:solidFill>
                <a:latin typeface="PT Sans"/>
                <a:ea typeface="PT Sans"/>
                <a:cs typeface="PT Sans"/>
                <a:sym typeface="PT Sans"/>
              </a:defRPr>
            </a:lvl7pPr>
            <a:lvl8pPr lvl="7" algn="r">
              <a:buNone/>
              <a:defRPr sz="1300">
                <a:solidFill>
                  <a:schemeClr val="dk1"/>
                </a:solidFill>
                <a:latin typeface="PT Sans"/>
                <a:ea typeface="PT Sans"/>
                <a:cs typeface="PT Sans"/>
                <a:sym typeface="PT Sans"/>
              </a:defRPr>
            </a:lvl8pPr>
            <a:lvl9pPr lvl="8" algn="r">
              <a:buNone/>
              <a:defRPr sz="1300">
                <a:solidFill>
                  <a:schemeClr val="dk1"/>
                </a:solidFill>
                <a:latin typeface="PT Sans"/>
                <a:ea typeface="PT Sans"/>
                <a:cs typeface="PT Sans"/>
                <a:sym typeface="PT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a:spLocks noGrp="1"/>
          </p:cNvSpPr>
          <p:nvPr>
            <p:ph type="ctrTitle"/>
          </p:nvPr>
        </p:nvSpPr>
        <p:spPr>
          <a:xfrm>
            <a:off x="867500" y="934050"/>
            <a:ext cx="55767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700"/>
              <a:t>Project HeartBeat</a:t>
            </a:r>
            <a:endParaRPr sz="4700"/>
          </a:p>
          <a:p>
            <a:pPr marL="0" lvl="0" indent="0" algn="l" rtl="0">
              <a:spcBef>
                <a:spcPts val="0"/>
              </a:spcBef>
              <a:spcAft>
                <a:spcPts val="0"/>
              </a:spcAft>
              <a:buNone/>
            </a:pPr>
            <a:r>
              <a:rPr lang="en" sz="4600">
                <a:solidFill>
                  <a:schemeClr val="dk2"/>
                </a:solidFill>
              </a:rPr>
              <a:t>Heart Disease</a:t>
            </a:r>
            <a:endParaRPr sz="4600">
              <a:solidFill>
                <a:schemeClr val="dk2"/>
              </a:solidFill>
            </a:endParaRPr>
          </a:p>
          <a:p>
            <a:pPr marL="0" lvl="0" indent="0" algn="l" rtl="0">
              <a:spcBef>
                <a:spcPts val="0"/>
              </a:spcBef>
              <a:spcAft>
                <a:spcPts val="0"/>
              </a:spcAft>
              <a:buNone/>
            </a:pPr>
            <a:r>
              <a:rPr lang="en" sz="4600">
                <a:solidFill>
                  <a:schemeClr val="dk2"/>
                </a:solidFill>
              </a:rPr>
              <a:t>Prevention</a:t>
            </a:r>
            <a:r>
              <a:rPr lang="en">
                <a:solidFill>
                  <a:srgbClr val="000000"/>
                </a:solidFill>
              </a:rPr>
              <a:t> </a:t>
            </a:r>
            <a:endParaRPr sz="4400"/>
          </a:p>
        </p:txBody>
      </p:sp>
      <p:sp>
        <p:nvSpPr>
          <p:cNvPr id="276" name="Google Shape;276;p27"/>
          <p:cNvSpPr txBox="1">
            <a:spLocks noGrp="1"/>
          </p:cNvSpPr>
          <p:nvPr>
            <p:ph type="subTitle" idx="1"/>
          </p:nvPr>
        </p:nvSpPr>
        <p:spPr>
          <a:xfrm>
            <a:off x="876999" y="3037025"/>
            <a:ext cx="4618151" cy="1802700"/>
          </a:xfrm>
          <a:prstGeom prst="rect">
            <a:avLst/>
          </a:prstGeom>
          <a:ln>
            <a:noFill/>
          </a:ln>
        </p:spPr>
        <p:txBody>
          <a:bodyPr spcFirstLastPara="1" wrap="square" lIns="91425" tIns="91425" rIns="91425" bIns="91425" anchor="ctr" anchorCtr="0">
            <a:noAutofit/>
          </a:bodyPr>
          <a:lstStyle/>
          <a:p>
            <a:pPr marL="0" lvl="0" indent="0" algn="l" rtl="0">
              <a:lnSpc>
                <a:spcPct val="70000"/>
              </a:lnSpc>
              <a:spcBef>
                <a:spcPts val="1000"/>
              </a:spcBef>
              <a:spcAft>
                <a:spcPts val="0"/>
              </a:spcAft>
              <a:buNone/>
            </a:pPr>
            <a:r>
              <a:rPr lang="en" sz="1400" b="1" dirty="0"/>
              <a:t>By: S01 Group 5</a:t>
            </a:r>
            <a:endParaRPr sz="1400" b="1" dirty="0"/>
          </a:p>
          <a:p>
            <a:pPr marL="0" lvl="0" indent="0" algn="l" rtl="0">
              <a:lnSpc>
                <a:spcPct val="70000"/>
              </a:lnSpc>
              <a:spcBef>
                <a:spcPts val="1000"/>
              </a:spcBef>
              <a:spcAft>
                <a:spcPts val="0"/>
              </a:spcAft>
              <a:buNone/>
            </a:pPr>
            <a:r>
              <a:rPr lang="en" sz="1400" b="1" dirty="0"/>
              <a:t>Lum Shi Zhen		U2210198H</a:t>
            </a:r>
            <a:endParaRPr sz="1400" b="1" dirty="0"/>
          </a:p>
          <a:p>
            <a:pPr marL="0" lvl="0" indent="0" algn="l" rtl="0">
              <a:lnSpc>
                <a:spcPct val="70000"/>
              </a:lnSpc>
              <a:spcBef>
                <a:spcPts val="1000"/>
              </a:spcBef>
              <a:spcAft>
                <a:spcPts val="0"/>
              </a:spcAft>
              <a:buNone/>
            </a:pPr>
            <a:r>
              <a:rPr lang="en" sz="1400" b="1" dirty="0"/>
              <a:t>Teo Man Ru Joleen 		U2111561F</a:t>
            </a:r>
            <a:endParaRPr sz="1400" b="1" dirty="0"/>
          </a:p>
          <a:p>
            <a:pPr marL="0" lvl="0" indent="0" algn="l" rtl="0">
              <a:lnSpc>
                <a:spcPct val="70000"/>
              </a:lnSpc>
              <a:spcBef>
                <a:spcPts val="1000"/>
              </a:spcBef>
              <a:spcAft>
                <a:spcPts val="0"/>
              </a:spcAft>
              <a:buNone/>
            </a:pPr>
            <a:r>
              <a:rPr lang="en" sz="1400" b="1" dirty="0"/>
              <a:t>Poh Lee Tin 		U2111981A</a:t>
            </a:r>
            <a:endParaRPr sz="1400" b="1" dirty="0"/>
          </a:p>
          <a:p>
            <a:pPr marL="0" lvl="0" indent="0" algn="l" rtl="0">
              <a:lnSpc>
                <a:spcPct val="70000"/>
              </a:lnSpc>
              <a:spcBef>
                <a:spcPts val="1000"/>
              </a:spcBef>
              <a:spcAft>
                <a:spcPts val="0"/>
              </a:spcAft>
              <a:buNone/>
            </a:pPr>
            <a:r>
              <a:rPr lang="en" sz="1400" b="1" dirty="0"/>
              <a:t>Sally Ngui Yu Ying		U2222782A</a:t>
            </a:r>
            <a:endParaRPr sz="1400" b="1" dirty="0"/>
          </a:p>
          <a:p>
            <a:pPr marL="0" lvl="0" indent="0" algn="l" rtl="0">
              <a:lnSpc>
                <a:spcPct val="70000"/>
              </a:lnSpc>
              <a:spcBef>
                <a:spcPts val="1000"/>
              </a:spcBef>
              <a:spcAft>
                <a:spcPts val="1000"/>
              </a:spcAft>
              <a:buNone/>
            </a:pPr>
            <a:r>
              <a:rPr lang="en" sz="1400" b="1" dirty="0"/>
              <a:t>Tenia Xu Yuan		U2210808E</a:t>
            </a:r>
            <a:endParaRPr sz="1400" b="1" dirty="0"/>
          </a:p>
        </p:txBody>
      </p:sp>
      <p:grpSp>
        <p:nvGrpSpPr>
          <p:cNvPr id="277" name="Google Shape;277;p27"/>
          <p:cNvGrpSpPr/>
          <p:nvPr/>
        </p:nvGrpSpPr>
        <p:grpSpPr>
          <a:xfrm>
            <a:off x="4942875" y="1816976"/>
            <a:ext cx="2175824" cy="407875"/>
            <a:chOff x="828075" y="3493376"/>
            <a:chExt cx="2175824" cy="407875"/>
          </a:xfrm>
        </p:grpSpPr>
        <p:grpSp>
          <p:nvGrpSpPr>
            <p:cNvPr id="278" name="Google Shape;278;p27"/>
            <p:cNvGrpSpPr/>
            <p:nvPr/>
          </p:nvGrpSpPr>
          <p:grpSpPr>
            <a:xfrm>
              <a:off x="828075" y="3493376"/>
              <a:ext cx="2075273" cy="407875"/>
              <a:chOff x="3566000" y="3011976"/>
              <a:chExt cx="2075273" cy="407875"/>
            </a:xfrm>
          </p:grpSpPr>
          <p:sp>
            <p:nvSpPr>
              <p:cNvPr id="279" name="Google Shape;279;p27"/>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dk2"/>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80" name="Google Shape;280;p27"/>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dk2"/>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281" name="Google Shape;281;p27"/>
            <p:cNvSpPr/>
            <p:nvPr/>
          </p:nvSpPr>
          <p:spPr>
            <a:xfrm>
              <a:off x="2827799" y="3683926"/>
              <a:ext cx="176100" cy="1719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282" name="Google Shape;282;p27"/>
          <p:cNvGrpSpPr/>
          <p:nvPr/>
        </p:nvGrpSpPr>
        <p:grpSpPr>
          <a:xfrm>
            <a:off x="7107755" y="3216246"/>
            <a:ext cx="1517792" cy="1493123"/>
            <a:chOff x="4730185" y="390131"/>
            <a:chExt cx="4259870" cy="4057399"/>
          </a:xfrm>
        </p:grpSpPr>
        <p:grpSp>
          <p:nvGrpSpPr>
            <p:cNvPr id="283" name="Google Shape;283;p27"/>
            <p:cNvGrpSpPr/>
            <p:nvPr/>
          </p:nvGrpSpPr>
          <p:grpSpPr>
            <a:xfrm rot="141843">
              <a:off x="4951535" y="1206955"/>
              <a:ext cx="3975040" cy="3159937"/>
              <a:chOff x="5430907" y="1107214"/>
              <a:chExt cx="3684625" cy="2929073"/>
            </a:xfrm>
          </p:grpSpPr>
          <p:grpSp>
            <p:nvGrpSpPr>
              <p:cNvPr id="284" name="Google Shape;284;p27"/>
              <p:cNvGrpSpPr/>
              <p:nvPr/>
            </p:nvGrpSpPr>
            <p:grpSpPr>
              <a:xfrm rot="622480">
                <a:off x="5617378" y="1386018"/>
                <a:ext cx="3311683" cy="2371465"/>
                <a:chOff x="6974350" y="3183675"/>
                <a:chExt cx="1583175" cy="1133750"/>
              </a:xfrm>
            </p:grpSpPr>
            <p:sp>
              <p:nvSpPr>
                <p:cNvPr id="285" name="Google Shape;285;p27"/>
                <p:cNvSpPr/>
                <p:nvPr/>
              </p:nvSpPr>
              <p:spPr>
                <a:xfrm>
                  <a:off x="6974350" y="3183675"/>
                  <a:ext cx="1583175" cy="1133750"/>
                </a:xfrm>
                <a:custGeom>
                  <a:avLst/>
                  <a:gdLst/>
                  <a:ahLst/>
                  <a:cxnLst/>
                  <a:rect l="l" t="t" r="r" b="b"/>
                  <a:pathLst>
                    <a:path w="63327" h="45350" extrusionOk="0">
                      <a:moveTo>
                        <a:pt x="44870" y="1"/>
                      </a:moveTo>
                      <a:cubicBezTo>
                        <a:pt x="37479" y="1"/>
                        <a:pt x="31478" y="5225"/>
                        <a:pt x="31478" y="5225"/>
                      </a:cubicBezTo>
                      <a:cubicBezTo>
                        <a:pt x="31478" y="5225"/>
                        <a:pt x="25531" y="188"/>
                        <a:pt x="18239" y="188"/>
                      </a:cubicBezTo>
                      <a:cubicBezTo>
                        <a:pt x="15826" y="188"/>
                        <a:pt x="13266" y="740"/>
                        <a:pt x="10726" y="2208"/>
                      </a:cubicBezTo>
                      <a:cubicBezTo>
                        <a:pt x="509" y="8120"/>
                        <a:pt x="1" y="31707"/>
                        <a:pt x="31759" y="45350"/>
                      </a:cubicBezTo>
                      <a:cubicBezTo>
                        <a:pt x="63327" y="31267"/>
                        <a:pt x="62493" y="7680"/>
                        <a:pt x="52193" y="1920"/>
                      </a:cubicBezTo>
                      <a:cubicBezTo>
                        <a:pt x="49710" y="529"/>
                        <a:pt x="47220" y="1"/>
                        <a:pt x="44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86" name="Google Shape;286;p27"/>
                <p:cNvSpPr/>
                <p:nvPr/>
              </p:nvSpPr>
              <p:spPr>
                <a:xfrm>
                  <a:off x="8080950" y="3257050"/>
                  <a:ext cx="277250" cy="413075"/>
                </a:xfrm>
                <a:custGeom>
                  <a:avLst/>
                  <a:gdLst/>
                  <a:ahLst/>
                  <a:cxnLst/>
                  <a:rect l="l" t="t" r="r" b="b"/>
                  <a:pathLst>
                    <a:path w="11090" h="16523" extrusionOk="0">
                      <a:moveTo>
                        <a:pt x="107" y="1"/>
                      </a:moveTo>
                      <a:cubicBezTo>
                        <a:pt x="1" y="1"/>
                        <a:pt x="8" y="145"/>
                        <a:pt x="107" y="160"/>
                      </a:cubicBezTo>
                      <a:cubicBezTo>
                        <a:pt x="3222" y="569"/>
                        <a:pt x="6246" y="3525"/>
                        <a:pt x="7534" y="6254"/>
                      </a:cubicBezTo>
                      <a:cubicBezTo>
                        <a:pt x="8262" y="7792"/>
                        <a:pt x="8861" y="9157"/>
                        <a:pt x="8808" y="10877"/>
                      </a:cubicBezTo>
                      <a:cubicBezTo>
                        <a:pt x="8755" y="12802"/>
                        <a:pt x="8254" y="14591"/>
                        <a:pt x="7777" y="16440"/>
                      </a:cubicBezTo>
                      <a:cubicBezTo>
                        <a:pt x="7762" y="16485"/>
                        <a:pt x="7802" y="16523"/>
                        <a:pt x="7842" y="16523"/>
                      </a:cubicBezTo>
                      <a:cubicBezTo>
                        <a:pt x="7864" y="16523"/>
                        <a:pt x="7885" y="16512"/>
                        <a:pt x="7898" y="16486"/>
                      </a:cubicBezTo>
                      <a:cubicBezTo>
                        <a:pt x="9573" y="13037"/>
                        <a:pt x="11089" y="8740"/>
                        <a:pt x="9308" y="5041"/>
                      </a:cubicBezTo>
                      <a:cubicBezTo>
                        <a:pt x="8535" y="3419"/>
                        <a:pt x="7208" y="1812"/>
                        <a:pt x="5571" y="1032"/>
                      </a:cubicBezTo>
                      <a:cubicBezTo>
                        <a:pt x="3783" y="167"/>
                        <a:pt x="2047" y="3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87" name="Google Shape;287;p27"/>
                <p:cNvSpPr/>
                <p:nvPr/>
              </p:nvSpPr>
              <p:spPr>
                <a:xfrm>
                  <a:off x="7138075" y="3286900"/>
                  <a:ext cx="154975" cy="566400"/>
                </a:xfrm>
                <a:custGeom>
                  <a:avLst/>
                  <a:gdLst/>
                  <a:ahLst/>
                  <a:cxnLst/>
                  <a:rect l="l" t="t" r="r" b="b"/>
                  <a:pathLst>
                    <a:path w="6199" h="22656" extrusionOk="0">
                      <a:moveTo>
                        <a:pt x="6166" y="1"/>
                      </a:moveTo>
                      <a:cubicBezTo>
                        <a:pt x="6162" y="1"/>
                        <a:pt x="6159" y="2"/>
                        <a:pt x="6155" y="4"/>
                      </a:cubicBezTo>
                      <a:cubicBezTo>
                        <a:pt x="2691" y="2642"/>
                        <a:pt x="296" y="6348"/>
                        <a:pt x="145" y="10790"/>
                      </a:cubicBezTo>
                      <a:cubicBezTo>
                        <a:pt x="1" y="15133"/>
                        <a:pt x="2221" y="19559"/>
                        <a:pt x="5170" y="22629"/>
                      </a:cubicBezTo>
                      <a:cubicBezTo>
                        <a:pt x="5189" y="22648"/>
                        <a:pt x="5209" y="22656"/>
                        <a:pt x="5229" y="22656"/>
                      </a:cubicBezTo>
                      <a:cubicBezTo>
                        <a:pt x="5298" y="22656"/>
                        <a:pt x="5357" y="22563"/>
                        <a:pt x="5299" y="22492"/>
                      </a:cubicBezTo>
                      <a:cubicBezTo>
                        <a:pt x="2532" y="19218"/>
                        <a:pt x="1539" y="15148"/>
                        <a:pt x="1933" y="10941"/>
                      </a:cubicBezTo>
                      <a:cubicBezTo>
                        <a:pt x="2290" y="7068"/>
                        <a:pt x="3608" y="3013"/>
                        <a:pt x="6185" y="42"/>
                      </a:cubicBezTo>
                      <a:cubicBezTo>
                        <a:pt x="6198" y="29"/>
                        <a:pt x="6184" y="1"/>
                        <a:pt x="6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288" name="Google Shape;288;p27"/>
              <p:cNvSpPr/>
              <p:nvPr/>
            </p:nvSpPr>
            <p:spPr>
              <a:xfrm rot="871214">
                <a:off x="6303213" y="2006670"/>
                <a:ext cx="1939998" cy="762590"/>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lt1"/>
              </a:solidFill>
              <a:ln w="190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289" name="Google Shape;289;p27"/>
            <p:cNvGrpSpPr/>
            <p:nvPr/>
          </p:nvGrpSpPr>
          <p:grpSpPr>
            <a:xfrm rot="-3704356" flipH="1">
              <a:off x="5273607" y="495344"/>
              <a:ext cx="1519440" cy="2142197"/>
              <a:chOff x="6102044" y="1191352"/>
              <a:chExt cx="1031147" cy="1453773"/>
            </a:xfrm>
          </p:grpSpPr>
          <p:sp>
            <p:nvSpPr>
              <p:cNvPr id="290" name="Google Shape;290;p27"/>
              <p:cNvSpPr/>
              <p:nvPr/>
            </p:nvSpPr>
            <p:spPr>
              <a:xfrm flipH="1">
                <a:off x="6102044" y="1933845"/>
                <a:ext cx="315061" cy="711281"/>
              </a:xfrm>
              <a:custGeom>
                <a:avLst/>
                <a:gdLst/>
                <a:ahLst/>
                <a:cxnLst/>
                <a:rect l="l" t="t" r="r" b="b"/>
                <a:pathLst>
                  <a:path w="25963" h="58614" extrusionOk="0">
                    <a:moveTo>
                      <a:pt x="3643" y="0"/>
                    </a:moveTo>
                    <a:lnTo>
                      <a:pt x="0" y="3908"/>
                    </a:lnTo>
                    <a:cubicBezTo>
                      <a:pt x="199" y="4040"/>
                      <a:pt x="15432" y="18147"/>
                      <a:pt x="18743" y="33181"/>
                    </a:cubicBezTo>
                    <a:cubicBezTo>
                      <a:pt x="20333" y="40466"/>
                      <a:pt x="19604" y="46096"/>
                      <a:pt x="16624" y="49407"/>
                    </a:cubicBezTo>
                    <a:cubicBezTo>
                      <a:pt x="13837" y="52452"/>
                      <a:pt x="9562" y="53285"/>
                      <a:pt x="5617" y="53285"/>
                    </a:cubicBezTo>
                    <a:cubicBezTo>
                      <a:pt x="4499" y="53285"/>
                      <a:pt x="3408" y="53218"/>
                      <a:pt x="2385" y="53116"/>
                    </a:cubicBezTo>
                    <a:lnTo>
                      <a:pt x="1192" y="58348"/>
                    </a:lnTo>
                    <a:cubicBezTo>
                      <a:pt x="2650" y="58547"/>
                      <a:pt x="4305" y="58613"/>
                      <a:pt x="5630" y="58613"/>
                    </a:cubicBezTo>
                    <a:cubicBezTo>
                      <a:pt x="13710" y="58613"/>
                      <a:pt x="18147" y="55633"/>
                      <a:pt x="20598" y="52984"/>
                    </a:cubicBezTo>
                    <a:cubicBezTo>
                      <a:pt x="24770" y="48281"/>
                      <a:pt x="25962" y="41062"/>
                      <a:pt x="23975" y="32055"/>
                    </a:cubicBezTo>
                    <a:cubicBezTo>
                      <a:pt x="20266" y="15365"/>
                      <a:pt x="4305" y="596"/>
                      <a:pt x="3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1" name="Google Shape;291;p27"/>
              <p:cNvSpPr/>
              <p:nvPr/>
            </p:nvSpPr>
            <p:spPr>
              <a:xfrm flipH="1">
                <a:off x="6394594" y="1191352"/>
                <a:ext cx="305414" cy="253852"/>
              </a:xfrm>
              <a:custGeom>
                <a:avLst/>
                <a:gdLst/>
                <a:ahLst/>
                <a:cxnLst/>
                <a:rect l="l" t="t" r="r" b="b"/>
                <a:pathLst>
                  <a:path w="25168" h="20919" extrusionOk="0">
                    <a:moveTo>
                      <a:pt x="5484" y="0"/>
                    </a:moveTo>
                    <a:cubicBezTo>
                      <a:pt x="3558" y="0"/>
                      <a:pt x="1623" y="670"/>
                      <a:pt x="67" y="2043"/>
                    </a:cubicBezTo>
                    <a:lnTo>
                      <a:pt x="1" y="2176"/>
                    </a:lnTo>
                    <a:lnTo>
                      <a:pt x="2915" y="5487"/>
                    </a:lnTo>
                    <a:lnTo>
                      <a:pt x="3047" y="5421"/>
                    </a:lnTo>
                    <a:cubicBezTo>
                      <a:pt x="3757" y="4773"/>
                      <a:pt x="4639" y="4455"/>
                      <a:pt x="5520" y="4455"/>
                    </a:cubicBezTo>
                    <a:cubicBezTo>
                      <a:pt x="6529" y="4455"/>
                      <a:pt x="7537" y="4872"/>
                      <a:pt x="8279" y="5686"/>
                    </a:cubicBezTo>
                    <a:lnTo>
                      <a:pt x="21790" y="20919"/>
                    </a:lnTo>
                    <a:lnTo>
                      <a:pt x="25168" y="17938"/>
                    </a:lnTo>
                    <a:lnTo>
                      <a:pt x="11591" y="2705"/>
                    </a:lnTo>
                    <a:cubicBezTo>
                      <a:pt x="9983" y="919"/>
                      <a:pt x="7740" y="0"/>
                      <a:pt x="5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2" name="Google Shape;292;p27"/>
              <p:cNvSpPr/>
              <p:nvPr/>
            </p:nvSpPr>
            <p:spPr>
              <a:xfrm flipH="1">
                <a:off x="6892081" y="1560924"/>
                <a:ext cx="241110" cy="326310"/>
              </a:xfrm>
              <a:custGeom>
                <a:avLst/>
                <a:gdLst/>
                <a:ahLst/>
                <a:cxnLst/>
                <a:rect l="l" t="t" r="r" b="b"/>
                <a:pathLst>
                  <a:path w="19869" h="26890" extrusionOk="0">
                    <a:moveTo>
                      <a:pt x="3775" y="1"/>
                    </a:moveTo>
                    <a:lnTo>
                      <a:pt x="3709" y="133"/>
                    </a:lnTo>
                    <a:cubicBezTo>
                      <a:pt x="331" y="3113"/>
                      <a:pt x="0" y="8279"/>
                      <a:pt x="2981" y="11657"/>
                    </a:cubicBezTo>
                    <a:lnTo>
                      <a:pt x="16558" y="26890"/>
                    </a:lnTo>
                    <a:lnTo>
                      <a:pt x="19869" y="23909"/>
                    </a:lnTo>
                    <a:lnTo>
                      <a:pt x="6358" y="8677"/>
                    </a:lnTo>
                    <a:cubicBezTo>
                      <a:pt x="4967" y="7153"/>
                      <a:pt x="5100" y="4769"/>
                      <a:pt x="6623" y="3444"/>
                    </a:cubicBezTo>
                    <a:lnTo>
                      <a:pt x="6756" y="3312"/>
                    </a:lnTo>
                    <a:lnTo>
                      <a:pt x="3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3" name="Google Shape;293;p27"/>
              <p:cNvSpPr/>
              <p:nvPr/>
            </p:nvSpPr>
            <p:spPr>
              <a:xfrm flipH="1">
                <a:off x="6177596" y="1398873"/>
                <a:ext cx="270052" cy="499841"/>
              </a:xfrm>
              <a:custGeom>
                <a:avLst/>
                <a:gdLst/>
                <a:ahLst/>
                <a:cxnLst/>
                <a:rect l="l" t="t" r="r" b="b"/>
                <a:pathLst>
                  <a:path w="22254" h="41190" extrusionOk="0">
                    <a:moveTo>
                      <a:pt x="4373" y="0"/>
                    </a:moveTo>
                    <a:cubicBezTo>
                      <a:pt x="4152" y="0"/>
                      <a:pt x="3934" y="83"/>
                      <a:pt x="3776" y="241"/>
                    </a:cubicBezTo>
                    <a:lnTo>
                      <a:pt x="3776" y="175"/>
                    </a:lnTo>
                    <a:lnTo>
                      <a:pt x="398" y="3155"/>
                    </a:lnTo>
                    <a:cubicBezTo>
                      <a:pt x="67" y="3486"/>
                      <a:pt x="1" y="4082"/>
                      <a:pt x="332" y="4414"/>
                    </a:cubicBezTo>
                    <a:lnTo>
                      <a:pt x="11723" y="17196"/>
                    </a:lnTo>
                    <a:cubicBezTo>
                      <a:pt x="15300" y="21236"/>
                      <a:pt x="14902" y="27461"/>
                      <a:pt x="10862" y="31038"/>
                    </a:cubicBezTo>
                    <a:lnTo>
                      <a:pt x="4968" y="36336"/>
                    </a:lnTo>
                    <a:cubicBezTo>
                      <a:pt x="4570" y="36667"/>
                      <a:pt x="4570" y="37197"/>
                      <a:pt x="4902" y="37528"/>
                    </a:cubicBezTo>
                    <a:lnTo>
                      <a:pt x="7816" y="40906"/>
                    </a:lnTo>
                    <a:cubicBezTo>
                      <a:pt x="7998" y="41088"/>
                      <a:pt x="8260" y="41190"/>
                      <a:pt x="8514" y="41190"/>
                    </a:cubicBezTo>
                    <a:cubicBezTo>
                      <a:pt x="8722" y="41190"/>
                      <a:pt x="8925" y="41121"/>
                      <a:pt x="9074" y="40972"/>
                    </a:cubicBezTo>
                    <a:lnTo>
                      <a:pt x="15035" y="35674"/>
                    </a:lnTo>
                    <a:cubicBezTo>
                      <a:pt x="21658" y="29846"/>
                      <a:pt x="22254" y="19646"/>
                      <a:pt x="16359" y="13090"/>
                    </a:cubicBezTo>
                    <a:lnTo>
                      <a:pt x="5034" y="307"/>
                    </a:lnTo>
                    <a:cubicBezTo>
                      <a:pt x="4861" y="100"/>
                      <a:pt x="4615" y="0"/>
                      <a:pt x="4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4" name="Google Shape;294;p27"/>
              <p:cNvSpPr/>
              <p:nvPr/>
            </p:nvSpPr>
            <p:spPr>
              <a:xfrm flipH="1">
                <a:off x="6451653" y="1840381"/>
                <a:ext cx="492669" cy="274530"/>
              </a:xfrm>
              <a:custGeom>
                <a:avLst/>
                <a:gdLst/>
                <a:ahLst/>
                <a:cxnLst/>
                <a:rect l="l" t="t" r="r" b="b"/>
                <a:pathLst>
                  <a:path w="40599" h="22623" extrusionOk="0">
                    <a:moveTo>
                      <a:pt x="4296" y="0"/>
                    </a:moveTo>
                    <a:cubicBezTo>
                      <a:pt x="4094" y="0"/>
                      <a:pt x="3888" y="69"/>
                      <a:pt x="3709" y="218"/>
                    </a:cubicBezTo>
                    <a:lnTo>
                      <a:pt x="397" y="3198"/>
                    </a:lnTo>
                    <a:cubicBezTo>
                      <a:pt x="0" y="3530"/>
                      <a:pt x="0" y="4059"/>
                      <a:pt x="331" y="4457"/>
                    </a:cubicBezTo>
                    <a:lnTo>
                      <a:pt x="11656" y="17239"/>
                    </a:lnTo>
                    <a:cubicBezTo>
                      <a:pt x="14829" y="20804"/>
                      <a:pt x="19231" y="22623"/>
                      <a:pt x="23651" y="22623"/>
                    </a:cubicBezTo>
                    <a:cubicBezTo>
                      <a:pt x="27443" y="22623"/>
                      <a:pt x="31249" y="21285"/>
                      <a:pt x="34307" y="18564"/>
                    </a:cubicBezTo>
                    <a:lnTo>
                      <a:pt x="40201" y="13265"/>
                    </a:lnTo>
                    <a:cubicBezTo>
                      <a:pt x="40599" y="12934"/>
                      <a:pt x="40599" y="12404"/>
                      <a:pt x="40334" y="12007"/>
                    </a:cubicBezTo>
                    <a:lnTo>
                      <a:pt x="37353" y="8695"/>
                    </a:lnTo>
                    <a:cubicBezTo>
                      <a:pt x="37180" y="8488"/>
                      <a:pt x="36935" y="8389"/>
                      <a:pt x="36692" y="8389"/>
                    </a:cubicBezTo>
                    <a:cubicBezTo>
                      <a:pt x="36471" y="8389"/>
                      <a:pt x="36253" y="8471"/>
                      <a:pt x="36095" y="8629"/>
                    </a:cubicBezTo>
                    <a:lnTo>
                      <a:pt x="30134" y="13861"/>
                    </a:lnTo>
                    <a:cubicBezTo>
                      <a:pt x="28271" y="15542"/>
                      <a:pt x="25956" y="16362"/>
                      <a:pt x="23652" y="16362"/>
                    </a:cubicBezTo>
                    <a:cubicBezTo>
                      <a:pt x="20962" y="16362"/>
                      <a:pt x="18285" y="15243"/>
                      <a:pt x="16359" y="13067"/>
                    </a:cubicBezTo>
                    <a:lnTo>
                      <a:pt x="4967" y="284"/>
                    </a:lnTo>
                    <a:cubicBezTo>
                      <a:pt x="4785" y="102"/>
                      <a:pt x="4543" y="0"/>
                      <a:pt x="4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5" name="Google Shape;295;p27"/>
              <p:cNvSpPr/>
              <p:nvPr/>
            </p:nvSpPr>
            <p:spPr>
              <a:xfrm flipH="1">
                <a:off x="6644539" y="1199616"/>
                <a:ext cx="128607" cy="122673"/>
              </a:xfrm>
              <a:custGeom>
                <a:avLst/>
                <a:gdLst/>
                <a:ahLst/>
                <a:cxnLst/>
                <a:rect l="l" t="t" r="r" b="b"/>
                <a:pathLst>
                  <a:path w="10598" h="10109" extrusionOk="0">
                    <a:moveTo>
                      <a:pt x="5481" y="0"/>
                    </a:moveTo>
                    <a:cubicBezTo>
                      <a:pt x="4994" y="0"/>
                      <a:pt x="4502" y="167"/>
                      <a:pt x="4107" y="501"/>
                    </a:cubicBezTo>
                    <a:lnTo>
                      <a:pt x="928" y="3349"/>
                    </a:lnTo>
                    <a:cubicBezTo>
                      <a:pt x="67" y="4078"/>
                      <a:pt x="1" y="5402"/>
                      <a:pt x="796" y="6197"/>
                    </a:cubicBezTo>
                    <a:lnTo>
                      <a:pt x="3577" y="9442"/>
                    </a:lnTo>
                    <a:cubicBezTo>
                      <a:pt x="4008" y="9872"/>
                      <a:pt x="4574" y="10109"/>
                      <a:pt x="5139" y="10109"/>
                    </a:cubicBezTo>
                    <a:cubicBezTo>
                      <a:pt x="5618" y="10109"/>
                      <a:pt x="6096" y="9939"/>
                      <a:pt x="6491" y="9575"/>
                    </a:cubicBezTo>
                    <a:lnTo>
                      <a:pt x="9670" y="6727"/>
                    </a:lnTo>
                    <a:cubicBezTo>
                      <a:pt x="10531" y="5998"/>
                      <a:pt x="10598" y="4740"/>
                      <a:pt x="9869" y="3879"/>
                    </a:cubicBezTo>
                    <a:lnTo>
                      <a:pt x="7021" y="700"/>
                    </a:lnTo>
                    <a:cubicBezTo>
                      <a:pt x="6627" y="233"/>
                      <a:pt x="6057" y="0"/>
                      <a:pt x="5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6" name="Google Shape;296;p27"/>
              <p:cNvSpPr/>
              <p:nvPr/>
            </p:nvSpPr>
            <p:spPr>
              <a:xfrm flipH="1">
                <a:off x="6978870" y="1496584"/>
                <a:ext cx="127806" cy="122673"/>
              </a:xfrm>
              <a:custGeom>
                <a:avLst/>
                <a:gdLst/>
                <a:ahLst/>
                <a:cxnLst/>
                <a:rect l="l" t="t" r="r" b="b"/>
                <a:pathLst>
                  <a:path w="10532" h="10109" extrusionOk="0">
                    <a:moveTo>
                      <a:pt x="5426" y="0"/>
                    </a:moveTo>
                    <a:cubicBezTo>
                      <a:pt x="4947" y="0"/>
                      <a:pt x="4472" y="170"/>
                      <a:pt x="4107" y="534"/>
                    </a:cubicBezTo>
                    <a:lnTo>
                      <a:pt x="862" y="3382"/>
                    </a:lnTo>
                    <a:cubicBezTo>
                      <a:pt x="67" y="4110"/>
                      <a:pt x="1" y="5369"/>
                      <a:pt x="729" y="6230"/>
                    </a:cubicBezTo>
                    <a:lnTo>
                      <a:pt x="3577" y="9409"/>
                    </a:lnTo>
                    <a:cubicBezTo>
                      <a:pt x="3972" y="9875"/>
                      <a:pt x="4522" y="10108"/>
                      <a:pt x="5080" y="10108"/>
                    </a:cubicBezTo>
                    <a:cubicBezTo>
                      <a:pt x="5552" y="10108"/>
                      <a:pt x="6030" y="9941"/>
                      <a:pt x="6425" y="9607"/>
                    </a:cubicBezTo>
                    <a:lnTo>
                      <a:pt x="9604" y="6760"/>
                    </a:lnTo>
                    <a:cubicBezTo>
                      <a:pt x="10465" y="6031"/>
                      <a:pt x="10531" y="4706"/>
                      <a:pt x="9803" y="3912"/>
                    </a:cubicBezTo>
                    <a:lnTo>
                      <a:pt x="6955" y="666"/>
                    </a:lnTo>
                    <a:cubicBezTo>
                      <a:pt x="6560" y="236"/>
                      <a:pt x="5991" y="0"/>
                      <a:pt x="5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297" name="Google Shape;297;p27"/>
              <p:cNvSpPr/>
              <p:nvPr/>
            </p:nvSpPr>
            <p:spPr>
              <a:xfrm flipH="1">
                <a:off x="6319042" y="1828549"/>
                <a:ext cx="204147" cy="205761"/>
              </a:xfrm>
              <a:custGeom>
                <a:avLst/>
                <a:gdLst/>
                <a:ahLst/>
                <a:cxnLst/>
                <a:rect l="l" t="t" r="r" b="b"/>
                <a:pathLst>
                  <a:path w="16823" h="16956" extrusionOk="0">
                    <a:moveTo>
                      <a:pt x="11325" y="1"/>
                    </a:moveTo>
                    <a:lnTo>
                      <a:pt x="0" y="10068"/>
                    </a:lnTo>
                    <a:lnTo>
                      <a:pt x="4901" y="15565"/>
                    </a:lnTo>
                    <a:lnTo>
                      <a:pt x="7749" y="13048"/>
                    </a:lnTo>
                    <a:lnTo>
                      <a:pt x="11259" y="16956"/>
                    </a:lnTo>
                    <a:lnTo>
                      <a:pt x="16822" y="11988"/>
                    </a:lnTo>
                    <a:lnTo>
                      <a:pt x="13378" y="8081"/>
                    </a:lnTo>
                    <a:lnTo>
                      <a:pt x="16226" y="5564"/>
                    </a:lnTo>
                    <a:lnTo>
                      <a:pt x="11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298" name="Google Shape;298;p27"/>
            <p:cNvGrpSpPr/>
            <p:nvPr/>
          </p:nvGrpSpPr>
          <p:grpSpPr>
            <a:xfrm rot="631191">
              <a:off x="6097017" y="3204634"/>
              <a:ext cx="1561277" cy="985346"/>
              <a:chOff x="6877604" y="3012962"/>
              <a:chExt cx="1123580" cy="709109"/>
            </a:xfrm>
          </p:grpSpPr>
          <p:sp>
            <p:nvSpPr>
              <p:cNvPr id="299" name="Google Shape;299;p27"/>
              <p:cNvSpPr/>
              <p:nvPr/>
            </p:nvSpPr>
            <p:spPr>
              <a:xfrm flipH="1">
                <a:off x="7412867" y="3012962"/>
                <a:ext cx="588317" cy="518189"/>
              </a:xfrm>
              <a:custGeom>
                <a:avLst/>
                <a:gdLst/>
                <a:ahLst/>
                <a:cxnLst/>
                <a:rect l="l" t="t" r="r" b="b"/>
                <a:pathLst>
                  <a:path w="48481" h="42702" extrusionOk="0">
                    <a:moveTo>
                      <a:pt x="24229" y="0"/>
                    </a:moveTo>
                    <a:cubicBezTo>
                      <a:pt x="21470" y="0"/>
                      <a:pt x="18665" y="539"/>
                      <a:pt x="15962" y="1676"/>
                    </a:cubicBezTo>
                    <a:cubicBezTo>
                      <a:pt x="5101" y="6312"/>
                      <a:pt x="1" y="18829"/>
                      <a:pt x="4637" y="29691"/>
                    </a:cubicBezTo>
                    <a:cubicBezTo>
                      <a:pt x="8063" y="37835"/>
                      <a:pt x="15957" y="42702"/>
                      <a:pt x="24271" y="42702"/>
                    </a:cubicBezTo>
                    <a:cubicBezTo>
                      <a:pt x="27046" y="42702"/>
                      <a:pt x="29868" y="42160"/>
                      <a:pt x="32586" y="41016"/>
                    </a:cubicBezTo>
                    <a:cubicBezTo>
                      <a:pt x="43447" y="36446"/>
                      <a:pt x="48481" y="23929"/>
                      <a:pt x="43911" y="13067"/>
                    </a:cubicBezTo>
                    <a:cubicBezTo>
                      <a:pt x="40478" y="4908"/>
                      <a:pt x="32561" y="0"/>
                      <a:pt x="24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00" name="Google Shape;300;p27"/>
              <p:cNvSpPr/>
              <p:nvPr/>
            </p:nvSpPr>
            <p:spPr>
              <a:xfrm flipH="1">
                <a:off x="7567976" y="3133753"/>
                <a:ext cx="277285" cy="277285"/>
              </a:xfrm>
              <a:custGeom>
                <a:avLst/>
                <a:gdLst/>
                <a:ahLst/>
                <a:cxnLst/>
                <a:rect l="l" t="t" r="r" b="b"/>
                <a:pathLst>
                  <a:path w="22850" h="22850" extrusionOk="0">
                    <a:moveTo>
                      <a:pt x="11392" y="1"/>
                    </a:moveTo>
                    <a:cubicBezTo>
                      <a:pt x="5100" y="1"/>
                      <a:pt x="0" y="5100"/>
                      <a:pt x="0" y="11392"/>
                    </a:cubicBezTo>
                    <a:cubicBezTo>
                      <a:pt x="0" y="17750"/>
                      <a:pt x="5100" y="22850"/>
                      <a:pt x="11392" y="22850"/>
                    </a:cubicBezTo>
                    <a:cubicBezTo>
                      <a:pt x="17684" y="22850"/>
                      <a:pt x="22849" y="17750"/>
                      <a:pt x="22849" y="11392"/>
                    </a:cubicBezTo>
                    <a:cubicBezTo>
                      <a:pt x="22849" y="5100"/>
                      <a:pt x="17684" y="1"/>
                      <a:pt x="1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01" name="Google Shape;301;p27"/>
              <p:cNvSpPr/>
              <p:nvPr/>
            </p:nvSpPr>
            <p:spPr>
              <a:xfrm flipH="1">
                <a:off x="7549494" y="3115272"/>
                <a:ext cx="314248" cy="314260"/>
              </a:xfrm>
              <a:custGeom>
                <a:avLst/>
                <a:gdLst/>
                <a:ahLst/>
                <a:cxnLst/>
                <a:rect l="l" t="t" r="r" b="b"/>
                <a:pathLst>
                  <a:path w="25896" h="25897" extrusionOk="0">
                    <a:moveTo>
                      <a:pt x="12915" y="3047"/>
                    </a:moveTo>
                    <a:cubicBezTo>
                      <a:pt x="18412" y="3047"/>
                      <a:pt x="22849" y="7484"/>
                      <a:pt x="22849" y="12915"/>
                    </a:cubicBezTo>
                    <a:cubicBezTo>
                      <a:pt x="22849" y="18412"/>
                      <a:pt x="18412" y="22849"/>
                      <a:pt x="12915" y="22849"/>
                    </a:cubicBezTo>
                    <a:cubicBezTo>
                      <a:pt x="7484" y="22849"/>
                      <a:pt x="3047" y="18412"/>
                      <a:pt x="3047" y="12915"/>
                    </a:cubicBezTo>
                    <a:cubicBezTo>
                      <a:pt x="3047" y="7484"/>
                      <a:pt x="7484" y="3047"/>
                      <a:pt x="12915" y="3047"/>
                    </a:cubicBezTo>
                    <a:close/>
                    <a:moveTo>
                      <a:pt x="12915" y="0"/>
                    </a:moveTo>
                    <a:cubicBezTo>
                      <a:pt x="5828" y="0"/>
                      <a:pt x="0" y="5829"/>
                      <a:pt x="0" y="12915"/>
                    </a:cubicBezTo>
                    <a:cubicBezTo>
                      <a:pt x="0" y="20068"/>
                      <a:pt x="5828" y="25896"/>
                      <a:pt x="12915" y="25896"/>
                    </a:cubicBezTo>
                    <a:cubicBezTo>
                      <a:pt x="20067" y="25896"/>
                      <a:pt x="25896" y="20068"/>
                      <a:pt x="25896" y="12915"/>
                    </a:cubicBezTo>
                    <a:cubicBezTo>
                      <a:pt x="25896" y="5829"/>
                      <a:pt x="20067" y="0"/>
                      <a:pt x="12915" y="0"/>
                    </a:cubicBezTo>
                    <a:close/>
                  </a:path>
                </a:pathLst>
              </a:custGeom>
              <a:solidFill>
                <a:srgbClr val="EF3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02" name="Google Shape;302;p27"/>
              <p:cNvSpPr/>
              <p:nvPr/>
            </p:nvSpPr>
            <p:spPr>
              <a:xfrm flipH="1">
                <a:off x="6877604" y="3377278"/>
                <a:ext cx="794867" cy="344792"/>
              </a:xfrm>
              <a:custGeom>
                <a:avLst/>
                <a:gdLst/>
                <a:ahLst/>
                <a:cxnLst/>
                <a:rect l="l" t="t" r="r" b="b"/>
                <a:pathLst>
                  <a:path w="65502" h="28413" extrusionOk="0">
                    <a:moveTo>
                      <a:pt x="5696" y="0"/>
                    </a:moveTo>
                    <a:lnTo>
                      <a:pt x="1" y="2451"/>
                    </a:lnTo>
                    <a:cubicBezTo>
                      <a:pt x="464" y="3510"/>
                      <a:pt x="11524" y="28413"/>
                      <a:pt x="42718" y="28413"/>
                    </a:cubicBezTo>
                    <a:cubicBezTo>
                      <a:pt x="51659" y="28413"/>
                      <a:pt x="57752" y="25896"/>
                      <a:pt x="60865" y="20995"/>
                    </a:cubicBezTo>
                    <a:cubicBezTo>
                      <a:pt x="65501" y="13577"/>
                      <a:pt x="60600" y="3179"/>
                      <a:pt x="60401" y="2782"/>
                    </a:cubicBezTo>
                    <a:lnTo>
                      <a:pt x="55434" y="6756"/>
                    </a:lnTo>
                    <a:cubicBezTo>
                      <a:pt x="56362" y="8676"/>
                      <a:pt x="57951" y="13975"/>
                      <a:pt x="55567" y="17683"/>
                    </a:cubicBezTo>
                    <a:cubicBezTo>
                      <a:pt x="53183" y="21392"/>
                      <a:pt x="47288" y="22121"/>
                      <a:pt x="42718" y="22121"/>
                    </a:cubicBezTo>
                    <a:cubicBezTo>
                      <a:pt x="15697" y="22121"/>
                      <a:pt x="6094" y="927"/>
                      <a:pt x="5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pic>
        <p:nvPicPr>
          <p:cNvPr id="303" name="Google Shape;303;p27"/>
          <p:cNvPicPr preferRelativeResize="0"/>
          <p:nvPr/>
        </p:nvPicPr>
        <p:blipFill>
          <a:blip r:embed="rId3">
            <a:alphaModFix/>
          </a:blip>
          <a:stretch>
            <a:fillRect/>
          </a:stretch>
        </p:blipFill>
        <p:spPr>
          <a:xfrm>
            <a:off x="6686900" y="276850"/>
            <a:ext cx="2176476" cy="667380"/>
          </a:xfrm>
          <a:prstGeom prst="rect">
            <a:avLst/>
          </a:prstGeom>
          <a:noFill/>
          <a:ln>
            <a:noFill/>
          </a:ln>
        </p:spPr>
      </p:pic>
      <p:sp>
        <p:nvSpPr>
          <p:cNvPr id="304" name="Google Shape;304;p2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6"/>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sp>
        <p:nvSpPr>
          <p:cNvPr id="491" name="Google Shape;491;p36"/>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Data Sourcing</a:t>
            </a:r>
            <a:endParaRPr sz="2400">
              <a:solidFill>
                <a:schemeClr val="dk1"/>
              </a:solidFill>
            </a:endParaRPr>
          </a:p>
        </p:txBody>
      </p:sp>
      <p:graphicFrame>
        <p:nvGraphicFramePr>
          <p:cNvPr id="492" name="Google Shape;492;p36"/>
          <p:cNvGraphicFramePr/>
          <p:nvPr/>
        </p:nvGraphicFramePr>
        <p:xfrm>
          <a:off x="5799150" y="1986900"/>
          <a:ext cx="2826000" cy="2621130"/>
        </p:xfrm>
        <a:graphic>
          <a:graphicData uri="http://schemas.openxmlformats.org/drawingml/2006/table">
            <a:tbl>
              <a:tblPr>
                <a:noFill/>
                <a:tableStyleId>{408BD678-C006-439C-82BE-D4003339057C}</a:tableStyleId>
              </a:tblPr>
              <a:tblGrid>
                <a:gridCol w="2826000">
                  <a:extLst>
                    <a:ext uri="{9D8B030D-6E8A-4147-A177-3AD203B41FA5}">
                      <a16:colId xmlns:a16="http://schemas.microsoft.com/office/drawing/2014/main" val="20000"/>
                    </a:ext>
                  </a:extLst>
                </a:gridCol>
              </a:tblGrid>
              <a:tr h="381000">
                <a:tc>
                  <a:txBody>
                    <a:bodyPr/>
                    <a:lstStyle/>
                    <a:p>
                      <a:pPr marL="457200" lvl="0" indent="-330200" algn="l" rtl="0">
                        <a:spcBef>
                          <a:spcPts val="0"/>
                        </a:spcBef>
                        <a:spcAft>
                          <a:spcPts val="0"/>
                        </a:spcAft>
                        <a:buSzPts val="1600"/>
                        <a:buFont typeface="PT Sans"/>
                        <a:buAutoNum type="arabicPeriod"/>
                      </a:pPr>
                      <a:r>
                        <a:rPr lang="en" sz="1600">
                          <a:latin typeface="PT Sans"/>
                          <a:ea typeface="PT Sans"/>
                          <a:cs typeface="PT Sans"/>
                          <a:sym typeface="PT Sans"/>
                        </a:rPr>
                        <a:t>Personal Particulars</a:t>
                      </a:r>
                      <a:endParaRPr sz="1600">
                        <a:latin typeface="PT Sans"/>
                        <a:ea typeface="PT Sans"/>
                        <a:cs typeface="PT Sans"/>
                        <a:sym typeface="PT Sans"/>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30200" algn="l" rtl="0">
                        <a:spcBef>
                          <a:spcPts val="0"/>
                        </a:spcBef>
                        <a:spcAft>
                          <a:spcPts val="0"/>
                        </a:spcAft>
                        <a:buSzPts val="1600"/>
                        <a:buFont typeface="PT Sans"/>
                        <a:buAutoNum type="arabicPeriod" startAt="2"/>
                      </a:pPr>
                      <a:r>
                        <a:rPr lang="en" sz="1600">
                          <a:latin typeface="PT Sans"/>
                          <a:ea typeface="PT Sans"/>
                          <a:cs typeface="PT Sans"/>
                          <a:sym typeface="PT Sans"/>
                        </a:rPr>
                        <a:t>Physical Characteristics</a:t>
                      </a:r>
                      <a:endParaRPr sz="1600">
                        <a:latin typeface="PT Sans"/>
                        <a:ea typeface="PT Sans"/>
                        <a:cs typeface="PT Sans"/>
                        <a:sym typeface="PT Sans"/>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330200" algn="l" rtl="0">
                        <a:spcBef>
                          <a:spcPts val="0"/>
                        </a:spcBef>
                        <a:spcAft>
                          <a:spcPts val="0"/>
                        </a:spcAft>
                        <a:buSzPts val="1600"/>
                        <a:buFont typeface="PT Sans"/>
                        <a:buAutoNum type="arabicPeriod" startAt="3"/>
                      </a:pPr>
                      <a:r>
                        <a:rPr lang="en" sz="1600">
                          <a:latin typeface="PT Sans"/>
                          <a:ea typeface="PT Sans"/>
                          <a:cs typeface="PT Sans"/>
                          <a:sym typeface="PT Sans"/>
                        </a:rPr>
                        <a:t>General Health Status</a:t>
                      </a:r>
                      <a:endParaRPr sz="1600">
                        <a:latin typeface="PT Sans"/>
                        <a:ea typeface="PT Sans"/>
                        <a:cs typeface="PT Sans"/>
                        <a:sym typeface="PT Sans"/>
                      </a:endParaRPr>
                    </a:p>
                  </a:txBody>
                  <a:tcPr marL="91425" marR="91425" marT="91425" marB="91425"/>
                </a:tc>
                <a:extLst>
                  <a:ext uri="{0D108BD9-81ED-4DB2-BD59-A6C34878D82A}">
                    <a16:rowId xmlns:a16="http://schemas.microsoft.com/office/drawing/2014/main" val="10002"/>
                  </a:ext>
                </a:extLst>
              </a:tr>
              <a:tr h="381000">
                <a:tc>
                  <a:txBody>
                    <a:bodyPr/>
                    <a:lstStyle/>
                    <a:p>
                      <a:pPr marL="457200" lvl="0" indent="-330200" algn="l" rtl="0">
                        <a:spcBef>
                          <a:spcPts val="0"/>
                        </a:spcBef>
                        <a:spcAft>
                          <a:spcPts val="0"/>
                        </a:spcAft>
                        <a:buSzPts val="1600"/>
                        <a:buFont typeface="PT Sans"/>
                        <a:buAutoNum type="arabicPeriod" startAt="4"/>
                      </a:pPr>
                      <a:r>
                        <a:rPr lang="en" sz="1600">
                          <a:latin typeface="PT Sans"/>
                          <a:ea typeface="PT Sans"/>
                          <a:cs typeface="PT Sans"/>
                          <a:sym typeface="PT Sans"/>
                        </a:rPr>
                        <a:t>Health Habits &amp; Behaviours</a:t>
                      </a:r>
                      <a:endParaRPr sz="1600">
                        <a:latin typeface="PT Sans"/>
                        <a:ea typeface="PT Sans"/>
                        <a:cs typeface="PT Sans"/>
                        <a:sym typeface="PT Sans"/>
                      </a:endParaRPr>
                    </a:p>
                  </a:txBody>
                  <a:tcPr marL="91425" marR="91425" marT="91425" marB="91425"/>
                </a:tc>
                <a:extLst>
                  <a:ext uri="{0D108BD9-81ED-4DB2-BD59-A6C34878D82A}">
                    <a16:rowId xmlns:a16="http://schemas.microsoft.com/office/drawing/2014/main" val="10003"/>
                  </a:ext>
                </a:extLst>
              </a:tr>
              <a:tr h="381000">
                <a:tc>
                  <a:txBody>
                    <a:bodyPr/>
                    <a:lstStyle/>
                    <a:p>
                      <a:pPr marL="457200" lvl="0" indent="-330200" algn="l" rtl="0">
                        <a:spcBef>
                          <a:spcPts val="0"/>
                        </a:spcBef>
                        <a:spcAft>
                          <a:spcPts val="0"/>
                        </a:spcAft>
                        <a:buSzPts val="1600"/>
                        <a:buFont typeface="PT Sans"/>
                        <a:buAutoNum type="arabicPeriod" startAt="5"/>
                      </a:pPr>
                      <a:r>
                        <a:rPr lang="en" sz="1600">
                          <a:latin typeface="PT Sans"/>
                          <a:ea typeface="PT Sans"/>
                          <a:cs typeface="PT Sans"/>
                          <a:sym typeface="PT Sans"/>
                        </a:rPr>
                        <a:t>Health Issues &amp; Illness History</a:t>
                      </a:r>
                      <a:endParaRPr sz="1600">
                        <a:latin typeface="PT Sans"/>
                        <a:ea typeface="PT Sans"/>
                        <a:cs typeface="PT Sans"/>
                        <a:sym typeface="PT Sans"/>
                      </a:endParaRPr>
                    </a:p>
                  </a:txBody>
                  <a:tcPr marL="91425" marR="91425" marT="91425" marB="91425"/>
                </a:tc>
                <a:extLst>
                  <a:ext uri="{0D108BD9-81ED-4DB2-BD59-A6C34878D82A}">
                    <a16:rowId xmlns:a16="http://schemas.microsoft.com/office/drawing/2014/main" val="10004"/>
                  </a:ext>
                </a:extLst>
              </a:tr>
            </a:tbl>
          </a:graphicData>
        </a:graphic>
      </p:graphicFrame>
      <p:sp>
        <p:nvSpPr>
          <p:cNvPr id="493" name="Google Shape;493;p36"/>
          <p:cNvSpPr/>
          <p:nvPr/>
        </p:nvSpPr>
        <p:spPr>
          <a:xfrm>
            <a:off x="5799000" y="1507725"/>
            <a:ext cx="28260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Factors related to CVD</a:t>
            </a:r>
            <a:endParaRPr sz="1600" b="1">
              <a:solidFill>
                <a:schemeClr val="lt1"/>
              </a:solidFill>
              <a:latin typeface="PT Sans"/>
              <a:ea typeface="PT Sans"/>
              <a:cs typeface="PT Sans"/>
              <a:sym typeface="PT Sans"/>
            </a:endParaRPr>
          </a:p>
        </p:txBody>
      </p:sp>
      <p:pic>
        <p:nvPicPr>
          <p:cNvPr id="494" name="Google Shape;494;p36"/>
          <p:cNvPicPr preferRelativeResize="0"/>
          <p:nvPr/>
        </p:nvPicPr>
        <p:blipFill>
          <a:blip r:embed="rId3">
            <a:alphaModFix/>
          </a:blip>
          <a:stretch>
            <a:fillRect/>
          </a:stretch>
        </p:blipFill>
        <p:spPr>
          <a:xfrm>
            <a:off x="780075" y="1191525"/>
            <a:ext cx="2150850" cy="2150850"/>
          </a:xfrm>
          <a:prstGeom prst="rect">
            <a:avLst/>
          </a:prstGeom>
          <a:noFill/>
          <a:ln>
            <a:noFill/>
          </a:ln>
        </p:spPr>
      </p:pic>
      <p:sp>
        <p:nvSpPr>
          <p:cNvPr id="495" name="Google Shape;495;p36"/>
          <p:cNvSpPr/>
          <p:nvPr/>
        </p:nvSpPr>
        <p:spPr>
          <a:xfrm>
            <a:off x="3382400" y="2539775"/>
            <a:ext cx="2151000" cy="28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496" name="Google Shape;496;p36"/>
          <p:cNvSpPr txBox="1">
            <a:spLocks noGrp="1"/>
          </p:cNvSpPr>
          <p:nvPr>
            <p:ph type="title"/>
          </p:nvPr>
        </p:nvSpPr>
        <p:spPr>
          <a:xfrm>
            <a:off x="780000" y="2792925"/>
            <a:ext cx="2151000" cy="1586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600" b="0">
                <a:solidFill>
                  <a:schemeClr val="dk1"/>
                </a:solidFill>
              </a:rPr>
              <a:t>2022 Behavioural Risk Factor Surveillance System Survey Data (CDC)</a:t>
            </a:r>
            <a:endParaRPr sz="1600" b="0">
              <a:solidFill>
                <a:schemeClr val="dk1"/>
              </a:solidFill>
            </a:endParaRPr>
          </a:p>
        </p:txBody>
      </p:sp>
      <p:sp>
        <p:nvSpPr>
          <p:cNvPr id="497" name="Google Shape;497;p36"/>
          <p:cNvSpPr txBox="1"/>
          <p:nvPr/>
        </p:nvSpPr>
        <p:spPr>
          <a:xfrm>
            <a:off x="3551300" y="2840250"/>
            <a:ext cx="181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PT Sans"/>
                <a:ea typeface="PT Sans"/>
                <a:cs typeface="PT Sans"/>
                <a:sym typeface="PT Sans"/>
              </a:rPr>
              <a:t>Categorized into</a:t>
            </a:r>
            <a:endParaRPr sz="1600">
              <a:solidFill>
                <a:schemeClr val="dk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childTnLst>
                                </p:cTn>
                              </p:par>
                              <p:par>
                                <p:cTn id="8" presetID="10" presetClass="entr" presetSubtype="0" fill="hold" nodeType="withEffect">
                                  <p:stCondLst>
                                    <p:cond delay="0"/>
                                  </p:stCondLst>
                                  <p:childTnLst>
                                    <p:set>
                                      <p:cBhvr>
                                        <p:cTn id="9" dur="1" fill="hold">
                                          <p:stCondLst>
                                            <p:cond delay="0"/>
                                          </p:stCondLst>
                                        </p:cTn>
                                        <p:tgtEl>
                                          <p:spTgt spid="496"/>
                                        </p:tgtEl>
                                        <p:attrNameLst>
                                          <p:attrName>style.visibility</p:attrName>
                                        </p:attrNameLst>
                                      </p:cBhvr>
                                      <p:to>
                                        <p:strVal val="visible"/>
                                      </p:to>
                                    </p:set>
                                    <p:animEffect transition="in" filter="fade">
                                      <p:cBhvr>
                                        <p:cTn id="10" dur="1000"/>
                                        <p:tgtEl>
                                          <p:spTgt spid="4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animEffect transition="in" filter="fade">
                                      <p:cBhvr>
                                        <p:cTn id="15" dur="1000"/>
                                        <p:tgtEl>
                                          <p:spTgt spid="49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1000"/>
                                        <p:tgtEl>
                                          <p:spTgt spid="49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3"/>
                                        </p:tgtEl>
                                        <p:attrNameLst>
                                          <p:attrName>style.visibility</p:attrName>
                                        </p:attrNameLst>
                                      </p:cBhvr>
                                      <p:to>
                                        <p:strVal val="visible"/>
                                      </p:to>
                                    </p:set>
                                    <p:animEffect transition="in" filter="fade">
                                      <p:cBhvr>
                                        <p:cTn id="23" dur="1000"/>
                                        <p:tgtEl>
                                          <p:spTgt spid="493"/>
                                        </p:tgtEl>
                                      </p:cBhvr>
                                    </p:animEffect>
                                  </p:childTnLst>
                                </p:cTn>
                              </p:par>
                              <p:par>
                                <p:cTn id="24" presetID="10" presetClass="entr" presetSubtype="0" fill="hold" nodeType="withEffect">
                                  <p:stCondLst>
                                    <p:cond delay="0"/>
                                  </p:stCondLst>
                                  <p:childTnLst>
                                    <p:set>
                                      <p:cBhvr>
                                        <p:cTn id="25" dur="1" fill="hold">
                                          <p:stCondLst>
                                            <p:cond delay="0"/>
                                          </p:stCondLst>
                                        </p:cTn>
                                        <p:tgtEl>
                                          <p:spTgt spid="492"/>
                                        </p:tgtEl>
                                        <p:attrNameLst>
                                          <p:attrName>style.visibility</p:attrName>
                                        </p:attrNameLst>
                                      </p:cBhvr>
                                      <p:to>
                                        <p:strVal val="visible"/>
                                      </p:to>
                                    </p:set>
                                    <p:animEffect transition="in" filter="fade">
                                      <p:cBhvr>
                                        <p:cTn id="26"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7"/>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Heart Disease by Personal Factors</a:t>
            </a:r>
            <a:endParaRPr sz="2400">
              <a:solidFill>
                <a:schemeClr val="dk1"/>
              </a:solidFill>
            </a:endParaRPr>
          </a:p>
        </p:txBody>
      </p:sp>
      <p:sp>
        <p:nvSpPr>
          <p:cNvPr id="503" name="Google Shape;503;p3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04" name="Google Shape;504;p37"/>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05" name="Google Shape;505;p37"/>
          <p:cNvPicPr preferRelativeResize="0"/>
          <p:nvPr/>
        </p:nvPicPr>
        <p:blipFill>
          <a:blip r:embed="rId3">
            <a:alphaModFix/>
          </a:blip>
          <a:stretch>
            <a:fillRect/>
          </a:stretch>
        </p:blipFill>
        <p:spPr>
          <a:xfrm>
            <a:off x="537757" y="1454850"/>
            <a:ext cx="5057241" cy="3142600"/>
          </a:xfrm>
          <a:prstGeom prst="rect">
            <a:avLst/>
          </a:prstGeom>
          <a:noFill/>
          <a:ln>
            <a:noFill/>
          </a:ln>
        </p:spPr>
      </p:pic>
      <p:sp>
        <p:nvSpPr>
          <p:cNvPr id="506" name="Google Shape;506;p37"/>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
        <p:nvSpPr>
          <p:cNvPr id="507" name="Google Shape;507;p37"/>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Age is a significant risk factor that compromises on cardiovascular system</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Myriad physiological changes such as increased oxidative stress</a:t>
            </a:r>
            <a:endParaRPr sz="1600" b="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Heart Disease by Physical Characteristics</a:t>
            </a:r>
            <a:endParaRPr sz="2400">
              <a:solidFill>
                <a:schemeClr val="dk1"/>
              </a:solidFill>
            </a:endParaRPr>
          </a:p>
        </p:txBody>
      </p:sp>
      <p:sp>
        <p:nvSpPr>
          <p:cNvPr id="513" name="Google Shape;513;p3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14" name="Google Shape;514;p38"/>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15" name="Google Shape;515;p38"/>
          <p:cNvPicPr preferRelativeResize="0"/>
          <p:nvPr/>
        </p:nvPicPr>
        <p:blipFill>
          <a:blip r:embed="rId3">
            <a:alphaModFix/>
          </a:blip>
          <a:stretch>
            <a:fillRect/>
          </a:stretch>
        </p:blipFill>
        <p:spPr>
          <a:xfrm>
            <a:off x="537749" y="1459025"/>
            <a:ext cx="5004500" cy="3138425"/>
          </a:xfrm>
          <a:prstGeom prst="rect">
            <a:avLst/>
          </a:prstGeom>
          <a:noFill/>
          <a:ln>
            <a:noFill/>
          </a:ln>
        </p:spPr>
      </p:pic>
      <p:sp>
        <p:nvSpPr>
          <p:cNvPr id="516" name="Google Shape;516;p38"/>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Obesity contributes to various physiological mechanisms</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Haemoglobin deficiency is more prevalent among underweight individuals</a:t>
            </a:r>
            <a:endParaRPr sz="1600" b="0">
              <a:solidFill>
                <a:schemeClr val="dk1"/>
              </a:solidFill>
            </a:endParaRPr>
          </a:p>
        </p:txBody>
      </p:sp>
      <p:sp>
        <p:nvSpPr>
          <p:cNvPr id="517" name="Google Shape;517;p38"/>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9"/>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Heart Disease by Health Habits &amp; Behaviours</a:t>
            </a:r>
            <a:endParaRPr sz="2400">
              <a:solidFill>
                <a:schemeClr val="dk1"/>
              </a:solidFill>
            </a:endParaRPr>
          </a:p>
        </p:txBody>
      </p:sp>
      <p:sp>
        <p:nvSpPr>
          <p:cNvPr id="523" name="Google Shape;523;p3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524" name="Google Shape;524;p39"/>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25" name="Google Shape;525;p39"/>
          <p:cNvPicPr preferRelativeResize="0"/>
          <p:nvPr/>
        </p:nvPicPr>
        <p:blipFill>
          <a:blip r:embed="rId3">
            <a:alphaModFix/>
          </a:blip>
          <a:stretch>
            <a:fillRect/>
          </a:stretch>
        </p:blipFill>
        <p:spPr>
          <a:xfrm>
            <a:off x="537750" y="1442625"/>
            <a:ext cx="4952475" cy="3084800"/>
          </a:xfrm>
          <a:prstGeom prst="rect">
            <a:avLst/>
          </a:prstGeom>
          <a:noFill/>
          <a:ln>
            <a:noFill/>
          </a:ln>
        </p:spPr>
      </p:pic>
      <p:sp>
        <p:nvSpPr>
          <p:cNvPr id="526" name="Google Shape;526;p39"/>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 Physical inactivity can lead to other risk factors of heart disease such as diabetes, obesity etc.</a:t>
            </a:r>
            <a:endParaRPr sz="1600" b="0">
              <a:solidFill>
                <a:schemeClr val="dk1"/>
              </a:solidFill>
            </a:endParaRPr>
          </a:p>
        </p:txBody>
      </p:sp>
      <p:sp>
        <p:nvSpPr>
          <p:cNvPr id="527" name="Google Shape;527;p39"/>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Heart Disease by Heart Issues &amp; Illness History</a:t>
            </a:r>
            <a:endParaRPr sz="2400">
              <a:solidFill>
                <a:schemeClr val="dk1"/>
              </a:solidFill>
            </a:endParaRPr>
          </a:p>
        </p:txBody>
      </p:sp>
      <p:sp>
        <p:nvSpPr>
          <p:cNvPr id="533" name="Google Shape;533;p4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34" name="Google Shape;534;p40"/>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35" name="Google Shape;535;p40"/>
          <p:cNvPicPr preferRelativeResize="0"/>
          <p:nvPr/>
        </p:nvPicPr>
        <p:blipFill>
          <a:blip r:embed="rId3">
            <a:alphaModFix/>
          </a:blip>
          <a:stretch>
            <a:fillRect/>
          </a:stretch>
        </p:blipFill>
        <p:spPr>
          <a:xfrm>
            <a:off x="537750" y="1462175"/>
            <a:ext cx="5033500" cy="3135275"/>
          </a:xfrm>
          <a:prstGeom prst="rect">
            <a:avLst/>
          </a:prstGeom>
          <a:noFill/>
          <a:ln>
            <a:noFill/>
          </a:ln>
        </p:spPr>
      </p:pic>
      <p:sp>
        <p:nvSpPr>
          <p:cNvPr id="536" name="Google Shape;536;p40"/>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Strain placed on the heart due to kidney dysfunction</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More effort required to circulate blood to kidney</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Presence of high blood pressure exacerbates the strain</a:t>
            </a:r>
            <a:endParaRPr sz="1600" b="0">
              <a:solidFill>
                <a:schemeClr val="dk1"/>
              </a:solidFill>
            </a:endParaRPr>
          </a:p>
        </p:txBody>
      </p:sp>
      <p:sp>
        <p:nvSpPr>
          <p:cNvPr id="537" name="Google Shape;537;p40"/>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Average Cigarettes Per Day</a:t>
            </a:r>
            <a:endParaRPr sz="2400">
              <a:solidFill>
                <a:schemeClr val="dk1"/>
              </a:solidFill>
            </a:endParaRPr>
          </a:p>
        </p:txBody>
      </p:sp>
      <p:sp>
        <p:nvSpPr>
          <p:cNvPr id="543" name="Google Shape;543;p4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44" name="Google Shape;544;p41"/>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45" name="Google Shape;545;p41"/>
          <p:cNvPicPr preferRelativeResize="0"/>
          <p:nvPr/>
        </p:nvPicPr>
        <p:blipFill>
          <a:blip r:embed="rId3">
            <a:alphaModFix/>
          </a:blip>
          <a:stretch>
            <a:fillRect/>
          </a:stretch>
        </p:blipFill>
        <p:spPr>
          <a:xfrm>
            <a:off x="537750" y="1599825"/>
            <a:ext cx="4780000" cy="2997625"/>
          </a:xfrm>
          <a:prstGeom prst="rect">
            <a:avLst/>
          </a:prstGeom>
          <a:noFill/>
          <a:ln>
            <a:noFill/>
          </a:ln>
        </p:spPr>
      </p:pic>
      <p:sp>
        <p:nvSpPr>
          <p:cNvPr id="546" name="Google Shape;546;p41"/>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Compounds present in cigarette promote the accumulation of plaque in blood vessels</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Elevate heart rate and induce inflammation</a:t>
            </a:r>
            <a:endParaRPr sz="1600" b="0">
              <a:solidFill>
                <a:schemeClr val="dk1"/>
              </a:solidFill>
            </a:endParaRPr>
          </a:p>
        </p:txBody>
      </p:sp>
      <p:sp>
        <p:nvSpPr>
          <p:cNvPr id="547" name="Google Shape;547;p41"/>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2"/>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Diabetes by BMI Category</a:t>
            </a:r>
            <a:endParaRPr sz="2400">
              <a:solidFill>
                <a:schemeClr val="dk1"/>
              </a:solidFill>
            </a:endParaRPr>
          </a:p>
        </p:txBody>
      </p:sp>
      <p:sp>
        <p:nvSpPr>
          <p:cNvPr id="553" name="Google Shape;553;p4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54" name="Google Shape;554;p42"/>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55" name="Google Shape;555;p42"/>
          <p:cNvPicPr preferRelativeResize="0"/>
          <p:nvPr/>
        </p:nvPicPr>
        <p:blipFill>
          <a:blip r:embed="rId3">
            <a:alphaModFix/>
          </a:blip>
          <a:stretch>
            <a:fillRect/>
          </a:stretch>
        </p:blipFill>
        <p:spPr>
          <a:xfrm>
            <a:off x="537750" y="1442900"/>
            <a:ext cx="5057250" cy="3116360"/>
          </a:xfrm>
          <a:prstGeom prst="rect">
            <a:avLst/>
          </a:prstGeom>
          <a:noFill/>
          <a:ln>
            <a:noFill/>
          </a:ln>
        </p:spPr>
      </p:pic>
      <p:sp>
        <p:nvSpPr>
          <p:cNvPr id="556" name="Google Shape;556;p42"/>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Excessive body fat accumulation is a key contributor to type 2 diabetes</a:t>
            </a:r>
            <a:endParaRPr sz="1600" b="0">
              <a:solidFill>
                <a:schemeClr val="dk1"/>
              </a:solidFill>
            </a:endParaRPr>
          </a:p>
        </p:txBody>
      </p:sp>
      <p:sp>
        <p:nvSpPr>
          <p:cNvPr id="557" name="Google Shape;557;p42"/>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title"/>
          </p:nvPr>
        </p:nvSpPr>
        <p:spPr>
          <a:xfrm>
            <a:off x="690150" y="480750"/>
            <a:ext cx="77637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Heart Disease by Drinking Days Per Month </a:t>
            </a:r>
            <a:endParaRPr sz="2400">
              <a:solidFill>
                <a:schemeClr val="dk1"/>
              </a:solidFill>
            </a:endParaRPr>
          </a:p>
          <a:p>
            <a:pPr marL="0" lvl="0" indent="0" algn="ctr" rtl="0">
              <a:spcBef>
                <a:spcPts val="0"/>
              </a:spcBef>
              <a:spcAft>
                <a:spcPts val="0"/>
              </a:spcAft>
              <a:buNone/>
            </a:pPr>
            <a:r>
              <a:rPr lang="en" sz="2400">
                <a:solidFill>
                  <a:schemeClr val="dk1"/>
                </a:solidFill>
              </a:rPr>
              <a:t>and Age Group</a:t>
            </a:r>
            <a:endParaRPr sz="2400">
              <a:solidFill>
                <a:schemeClr val="dk1"/>
              </a:solidFill>
            </a:endParaRPr>
          </a:p>
        </p:txBody>
      </p:sp>
      <p:sp>
        <p:nvSpPr>
          <p:cNvPr id="563" name="Google Shape;563;p4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64" name="Google Shape;564;p43"/>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pic>
        <p:nvPicPr>
          <p:cNvPr id="565" name="Google Shape;565;p43"/>
          <p:cNvPicPr preferRelativeResize="0"/>
          <p:nvPr/>
        </p:nvPicPr>
        <p:blipFill>
          <a:blip r:embed="rId3">
            <a:alphaModFix/>
          </a:blip>
          <a:stretch>
            <a:fillRect/>
          </a:stretch>
        </p:blipFill>
        <p:spPr>
          <a:xfrm>
            <a:off x="537750" y="1620575"/>
            <a:ext cx="4459150" cy="2872000"/>
          </a:xfrm>
          <a:prstGeom prst="rect">
            <a:avLst/>
          </a:prstGeom>
          <a:noFill/>
          <a:ln>
            <a:noFill/>
          </a:ln>
        </p:spPr>
      </p:pic>
      <p:sp>
        <p:nvSpPr>
          <p:cNvPr id="566" name="Google Shape;566;p43"/>
          <p:cNvSpPr txBox="1">
            <a:spLocks noGrp="1"/>
          </p:cNvSpPr>
          <p:nvPr>
            <p:ph type="title"/>
          </p:nvPr>
        </p:nvSpPr>
        <p:spPr>
          <a:xfrm>
            <a:off x="5595000" y="1956675"/>
            <a:ext cx="3234300" cy="2488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1"/>
              </a:buClr>
              <a:buSzPts val="1600"/>
              <a:buChar char="●"/>
            </a:pPr>
            <a:r>
              <a:rPr lang="en" sz="1600" b="0">
                <a:solidFill>
                  <a:schemeClr val="dk1"/>
                </a:solidFill>
              </a:rPr>
              <a:t>Excessive alcohol consumption can increase risk of high blood pressure</a:t>
            </a:r>
            <a:endParaRPr sz="1600" b="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0">
                <a:solidFill>
                  <a:schemeClr val="dk1"/>
                </a:solidFill>
              </a:rPr>
              <a:t>Dependent on the frequency and amount of alcohol consumed</a:t>
            </a:r>
            <a:endParaRPr sz="1600" b="0">
              <a:solidFill>
                <a:schemeClr val="dk1"/>
              </a:solidFill>
            </a:endParaRPr>
          </a:p>
        </p:txBody>
      </p:sp>
      <p:sp>
        <p:nvSpPr>
          <p:cNvPr id="567" name="Google Shape;567;p43"/>
          <p:cNvSpPr/>
          <p:nvPr/>
        </p:nvSpPr>
        <p:spPr>
          <a:xfrm>
            <a:off x="5595000" y="1507725"/>
            <a:ext cx="32343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Data Exploration</a:t>
            </a:r>
            <a:endParaRPr sz="1600" b="1">
              <a:solidFill>
                <a:schemeClr val="lt1"/>
              </a:solidFill>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4"/>
          <p:cNvSpPr txBox="1">
            <a:spLocks noGrp="1"/>
          </p:cNvSpPr>
          <p:nvPr>
            <p:ph type="title"/>
          </p:nvPr>
        </p:nvSpPr>
        <p:spPr>
          <a:xfrm>
            <a:off x="2100600" y="2400713"/>
            <a:ext cx="4942800"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MODELS</a:t>
            </a:r>
            <a:endParaRPr/>
          </a:p>
        </p:txBody>
      </p:sp>
      <p:sp>
        <p:nvSpPr>
          <p:cNvPr id="573" name="Google Shape;573;p44"/>
          <p:cNvSpPr txBox="1">
            <a:spLocks noGrp="1"/>
          </p:cNvSpPr>
          <p:nvPr>
            <p:ph type="title" idx="2"/>
          </p:nvPr>
        </p:nvSpPr>
        <p:spPr>
          <a:xfrm>
            <a:off x="3887850" y="1167150"/>
            <a:ext cx="13683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574" name="Google Shape;574;p44"/>
          <p:cNvGrpSpPr/>
          <p:nvPr/>
        </p:nvGrpSpPr>
        <p:grpSpPr>
          <a:xfrm>
            <a:off x="3534363" y="3558076"/>
            <a:ext cx="2075273" cy="407875"/>
            <a:chOff x="3566000" y="3011976"/>
            <a:chExt cx="2075273" cy="407875"/>
          </a:xfrm>
        </p:grpSpPr>
        <p:sp>
          <p:nvSpPr>
            <p:cNvPr id="575" name="Google Shape;575;p44"/>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76" name="Google Shape;576;p44"/>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577" name="Google Shape;577;p44"/>
          <p:cNvGrpSpPr/>
          <p:nvPr/>
        </p:nvGrpSpPr>
        <p:grpSpPr>
          <a:xfrm rot="-9938312">
            <a:off x="7693602" y="3186813"/>
            <a:ext cx="829658" cy="1207551"/>
            <a:chOff x="8143249" y="4118575"/>
            <a:chExt cx="448436" cy="652758"/>
          </a:xfrm>
        </p:grpSpPr>
        <p:grpSp>
          <p:nvGrpSpPr>
            <p:cNvPr id="578" name="Google Shape;578;p44"/>
            <p:cNvGrpSpPr/>
            <p:nvPr/>
          </p:nvGrpSpPr>
          <p:grpSpPr>
            <a:xfrm rot="3198490">
              <a:off x="8279819" y="4173239"/>
              <a:ext cx="263390" cy="253114"/>
              <a:chOff x="6785077" y="4094824"/>
              <a:chExt cx="343922" cy="330504"/>
            </a:xfrm>
          </p:grpSpPr>
          <p:sp>
            <p:nvSpPr>
              <p:cNvPr id="579" name="Google Shape;579;p44"/>
              <p:cNvSpPr/>
              <p:nvPr/>
            </p:nvSpPr>
            <p:spPr>
              <a:xfrm>
                <a:off x="6893053" y="4198100"/>
                <a:ext cx="235946" cy="227228"/>
              </a:xfrm>
              <a:custGeom>
                <a:avLst/>
                <a:gdLst/>
                <a:ahLst/>
                <a:cxnLst/>
                <a:rect l="l" t="t" r="r" b="b"/>
                <a:pathLst>
                  <a:path w="5216" h="5023" extrusionOk="0">
                    <a:moveTo>
                      <a:pt x="2828" y="0"/>
                    </a:moveTo>
                    <a:lnTo>
                      <a:pt x="1" y="2744"/>
                    </a:lnTo>
                    <a:lnTo>
                      <a:pt x="1623" y="4426"/>
                    </a:lnTo>
                    <a:cubicBezTo>
                      <a:pt x="2008" y="4823"/>
                      <a:pt x="2521" y="5022"/>
                      <a:pt x="3035" y="5022"/>
                    </a:cubicBezTo>
                    <a:cubicBezTo>
                      <a:pt x="3531" y="5022"/>
                      <a:pt x="4029" y="4837"/>
                      <a:pt x="4412" y="4464"/>
                    </a:cubicBezTo>
                    <a:cubicBezTo>
                      <a:pt x="5193" y="3706"/>
                      <a:pt x="5216" y="2463"/>
                      <a:pt x="4458" y="1683"/>
                    </a:cubicBezTo>
                    <a:lnTo>
                      <a:pt x="2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80" name="Google Shape;580;p44"/>
              <p:cNvSpPr/>
              <p:nvPr/>
            </p:nvSpPr>
            <p:spPr>
              <a:xfrm>
                <a:off x="6785077" y="4094824"/>
                <a:ext cx="235946" cy="227409"/>
              </a:xfrm>
              <a:custGeom>
                <a:avLst/>
                <a:gdLst/>
                <a:ahLst/>
                <a:cxnLst/>
                <a:rect l="l" t="t" r="r" b="b"/>
                <a:pathLst>
                  <a:path w="5216" h="5027" extrusionOk="0">
                    <a:moveTo>
                      <a:pt x="2173" y="0"/>
                    </a:moveTo>
                    <a:cubicBezTo>
                      <a:pt x="1680" y="0"/>
                      <a:pt x="1186" y="184"/>
                      <a:pt x="804" y="555"/>
                    </a:cubicBezTo>
                    <a:cubicBezTo>
                      <a:pt x="23" y="1313"/>
                      <a:pt x="0" y="2563"/>
                      <a:pt x="758" y="3344"/>
                    </a:cubicBezTo>
                    <a:lnTo>
                      <a:pt x="2388" y="5027"/>
                    </a:lnTo>
                    <a:lnTo>
                      <a:pt x="5215" y="2283"/>
                    </a:lnTo>
                    <a:lnTo>
                      <a:pt x="3593" y="600"/>
                    </a:lnTo>
                    <a:cubicBezTo>
                      <a:pt x="3206" y="201"/>
                      <a:pt x="2690" y="0"/>
                      <a:pt x="2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581" name="Google Shape;581;p44"/>
            <p:cNvGrpSpPr/>
            <p:nvPr/>
          </p:nvGrpSpPr>
          <p:grpSpPr>
            <a:xfrm rot="-2410175">
              <a:off x="8193822" y="4463124"/>
              <a:ext cx="263386" cy="253110"/>
              <a:chOff x="6785077" y="4094824"/>
              <a:chExt cx="343922" cy="330504"/>
            </a:xfrm>
          </p:grpSpPr>
          <p:sp>
            <p:nvSpPr>
              <p:cNvPr id="582" name="Google Shape;582;p44"/>
              <p:cNvSpPr/>
              <p:nvPr/>
            </p:nvSpPr>
            <p:spPr>
              <a:xfrm>
                <a:off x="6893053" y="4198100"/>
                <a:ext cx="235946" cy="227228"/>
              </a:xfrm>
              <a:custGeom>
                <a:avLst/>
                <a:gdLst/>
                <a:ahLst/>
                <a:cxnLst/>
                <a:rect l="l" t="t" r="r" b="b"/>
                <a:pathLst>
                  <a:path w="5216" h="5023" extrusionOk="0">
                    <a:moveTo>
                      <a:pt x="2828" y="0"/>
                    </a:moveTo>
                    <a:lnTo>
                      <a:pt x="1" y="2744"/>
                    </a:lnTo>
                    <a:lnTo>
                      <a:pt x="1623" y="4426"/>
                    </a:lnTo>
                    <a:cubicBezTo>
                      <a:pt x="2008" y="4823"/>
                      <a:pt x="2521" y="5022"/>
                      <a:pt x="3035" y="5022"/>
                    </a:cubicBezTo>
                    <a:cubicBezTo>
                      <a:pt x="3531" y="5022"/>
                      <a:pt x="4029" y="4837"/>
                      <a:pt x="4412" y="4464"/>
                    </a:cubicBezTo>
                    <a:cubicBezTo>
                      <a:pt x="5193" y="3706"/>
                      <a:pt x="5216" y="2463"/>
                      <a:pt x="4458" y="1683"/>
                    </a:cubicBezTo>
                    <a:lnTo>
                      <a:pt x="2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583" name="Google Shape;583;p44"/>
              <p:cNvSpPr/>
              <p:nvPr/>
            </p:nvSpPr>
            <p:spPr>
              <a:xfrm>
                <a:off x="6785077" y="4094824"/>
                <a:ext cx="235946" cy="227409"/>
              </a:xfrm>
              <a:custGeom>
                <a:avLst/>
                <a:gdLst/>
                <a:ahLst/>
                <a:cxnLst/>
                <a:rect l="l" t="t" r="r" b="b"/>
                <a:pathLst>
                  <a:path w="5216" h="5027" extrusionOk="0">
                    <a:moveTo>
                      <a:pt x="2173" y="0"/>
                    </a:moveTo>
                    <a:cubicBezTo>
                      <a:pt x="1680" y="0"/>
                      <a:pt x="1186" y="184"/>
                      <a:pt x="804" y="555"/>
                    </a:cubicBezTo>
                    <a:cubicBezTo>
                      <a:pt x="23" y="1313"/>
                      <a:pt x="0" y="2563"/>
                      <a:pt x="758" y="3344"/>
                    </a:cubicBezTo>
                    <a:lnTo>
                      <a:pt x="2388" y="5027"/>
                    </a:lnTo>
                    <a:lnTo>
                      <a:pt x="5215" y="2283"/>
                    </a:lnTo>
                    <a:lnTo>
                      <a:pt x="3593" y="600"/>
                    </a:lnTo>
                    <a:cubicBezTo>
                      <a:pt x="3206" y="201"/>
                      <a:pt x="2690" y="0"/>
                      <a:pt x="2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sp>
        <p:nvSpPr>
          <p:cNvPr id="584" name="Google Shape;584;p44"/>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t>Lee Tin</a:t>
            </a:r>
            <a:endParaRPr sz="1500" b="1"/>
          </a:p>
        </p:txBody>
      </p:sp>
      <p:sp>
        <p:nvSpPr>
          <p:cNvPr id="585" name="Google Shape;585;p4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5"/>
          <p:cNvSpPr txBox="1">
            <a:spLocks noGrp="1"/>
          </p:cNvSpPr>
          <p:nvPr>
            <p:ph type="title"/>
          </p:nvPr>
        </p:nvSpPr>
        <p:spPr>
          <a:xfrm>
            <a:off x="2611188" y="223925"/>
            <a:ext cx="39216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Models Developed</a:t>
            </a:r>
            <a:endParaRPr sz="2400">
              <a:solidFill>
                <a:schemeClr val="dk1"/>
              </a:solidFill>
            </a:endParaRPr>
          </a:p>
        </p:txBody>
      </p:sp>
      <p:sp>
        <p:nvSpPr>
          <p:cNvPr id="591" name="Google Shape;591;p4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92" name="Google Shape;592;p45"/>
          <p:cNvSpPr/>
          <p:nvPr/>
        </p:nvSpPr>
        <p:spPr>
          <a:xfrm>
            <a:off x="3733950" y="891400"/>
            <a:ext cx="1676100" cy="592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Dataset</a:t>
            </a:r>
            <a:endParaRPr sz="1600">
              <a:latin typeface="PT Sans"/>
              <a:ea typeface="PT Sans"/>
              <a:cs typeface="PT Sans"/>
              <a:sym typeface="PT Sans"/>
            </a:endParaRPr>
          </a:p>
        </p:txBody>
      </p:sp>
      <p:sp>
        <p:nvSpPr>
          <p:cNvPr id="593" name="Google Shape;593;p45"/>
          <p:cNvSpPr/>
          <p:nvPr/>
        </p:nvSpPr>
        <p:spPr>
          <a:xfrm>
            <a:off x="1025625" y="1824000"/>
            <a:ext cx="1676100" cy="592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Trainset</a:t>
            </a:r>
            <a:endParaRPr sz="1600">
              <a:latin typeface="PT Sans"/>
              <a:ea typeface="PT Sans"/>
              <a:cs typeface="PT Sans"/>
              <a:sym typeface="PT Sans"/>
            </a:endParaRPr>
          </a:p>
        </p:txBody>
      </p:sp>
      <p:sp>
        <p:nvSpPr>
          <p:cNvPr id="594" name="Google Shape;594;p45"/>
          <p:cNvSpPr/>
          <p:nvPr/>
        </p:nvSpPr>
        <p:spPr>
          <a:xfrm>
            <a:off x="6442275" y="1824000"/>
            <a:ext cx="1676100" cy="592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Testset</a:t>
            </a:r>
            <a:endParaRPr sz="1600">
              <a:latin typeface="PT Sans"/>
              <a:ea typeface="PT Sans"/>
              <a:cs typeface="PT Sans"/>
              <a:sym typeface="PT Sans"/>
            </a:endParaRPr>
          </a:p>
        </p:txBody>
      </p:sp>
      <p:cxnSp>
        <p:nvCxnSpPr>
          <p:cNvPr id="595" name="Google Shape;595;p45"/>
          <p:cNvCxnSpPr>
            <a:stCxn id="592" idx="1"/>
            <a:endCxn id="593" idx="0"/>
          </p:cNvCxnSpPr>
          <p:nvPr/>
        </p:nvCxnSpPr>
        <p:spPr>
          <a:xfrm flipH="1">
            <a:off x="1863750" y="1187650"/>
            <a:ext cx="1870200" cy="636300"/>
          </a:xfrm>
          <a:prstGeom prst="straightConnector1">
            <a:avLst/>
          </a:prstGeom>
          <a:noFill/>
          <a:ln w="9525" cap="flat" cmpd="sng">
            <a:solidFill>
              <a:schemeClr val="dk2"/>
            </a:solidFill>
            <a:prstDash val="solid"/>
            <a:round/>
            <a:headEnd type="none" w="med" len="med"/>
            <a:tailEnd type="triangle" w="med" len="med"/>
          </a:ln>
        </p:spPr>
      </p:cxnSp>
      <p:cxnSp>
        <p:nvCxnSpPr>
          <p:cNvPr id="596" name="Google Shape;596;p45"/>
          <p:cNvCxnSpPr>
            <a:stCxn id="592" idx="3"/>
            <a:endCxn id="594" idx="0"/>
          </p:cNvCxnSpPr>
          <p:nvPr/>
        </p:nvCxnSpPr>
        <p:spPr>
          <a:xfrm>
            <a:off x="5410050" y="1187650"/>
            <a:ext cx="1870200" cy="636300"/>
          </a:xfrm>
          <a:prstGeom prst="straightConnector1">
            <a:avLst/>
          </a:prstGeom>
          <a:noFill/>
          <a:ln w="9525" cap="flat" cmpd="sng">
            <a:solidFill>
              <a:schemeClr val="dk2"/>
            </a:solidFill>
            <a:prstDash val="solid"/>
            <a:round/>
            <a:headEnd type="none" w="med" len="med"/>
            <a:tailEnd type="triangle" w="med" len="med"/>
          </a:ln>
        </p:spPr>
      </p:cxnSp>
      <p:sp>
        <p:nvSpPr>
          <p:cNvPr id="597" name="Google Shape;597;p45"/>
          <p:cNvSpPr/>
          <p:nvPr/>
        </p:nvSpPr>
        <p:spPr>
          <a:xfrm>
            <a:off x="3733950" y="1924825"/>
            <a:ext cx="1676100" cy="5925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Logistic Regression</a:t>
            </a:r>
            <a:endParaRPr sz="1600">
              <a:latin typeface="PT Sans"/>
              <a:ea typeface="PT Sans"/>
              <a:cs typeface="PT Sans"/>
              <a:sym typeface="PT Sans"/>
            </a:endParaRPr>
          </a:p>
        </p:txBody>
      </p:sp>
      <p:sp>
        <p:nvSpPr>
          <p:cNvPr id="598" name="Google Shape;598;p45"/>
          <p:cNvSpPr/>
          <p:nvPr/>
        </p:nvSpPr>
        <p:spPr>
          <a:xfrm>
            <a:off x="3733950" y="2618200"/>
            <a:ext cx="1676100" cy="5925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CART</a:t>
            </a:r>
            <a:endParaRPr sz="1600">
              <a:latin typeface="PT Sans"/>
              <a:ea typeface="PT Sans"/>
              <a:cs typeface="PT Sans"/>
              <a:sym typeface="PT Sans"/>
            </a:endParaRPr>
          </a:p>
        </p:txBody>
      </p:sp>
      <p:sp>
        <p:nvSpPr>
          <p:cNvPr id="599" name="Google Shape;599;p45"/>
          <p:cNvSpPr/>
          <p:nvPr/>
        </p:nvSpPr>
        <p:spPr>
          <a:xfrm>
            <a:off x="3733950" y="3311575"/>
            <a:ext cx="1676100" cy="5925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Random Forest</a:t>
            </a:r>
            <a:endParaRPr sz="1600">
              <a:latin typeface="PT Sans"/>
              <a:ea typeface="PT Sans"/>
              <a:cs typeface="PT Sans"/>
              <a:sym typeface="PT Sans"/>
            </a:endParaRPr>
          </a:p>
        </p:txBody>
      </p:sp>
      <p:sp>
        <p:nvSpPr>
          <p:cNvPr id="600" name="Google Shape;600;p45"/>
          <p:cNvSpPr/>
          <p:nvPr/>
        </p:nvSpPr>
        <p:spPr>
          <a:xfrm>
            <a:off x="3733950" y="4004950"/>
            <a:ext cx="1676100" cy="5925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PT Sans"/>
                <a:ea typeface="PT Sans"/>
                <a:cs typeface="PT Sans"/>
                <a:sym typeface="PT Sans"/>
              </a:rPr>
              <a:t>Neural Network</a:t>
            </a:r>
            <a:endParaRPr sz="1600">
              <a:latin typeface="PT Sans"/>
              <a:ea typeface="PT Sans"/>
              <a:cs typeface="PT Sans"/>
              <a:sym typeface="PT Sans"/>
            </a:endParaRPr>
          </a:p>
        </p:txBody>
      </p:sp>
      <p:cxnSp>
        <p:nvCxnSpPr>
          <p:cNvPr id="601" name="Google Shape;601;p45"/>
          <p:cNvCxnSpPr>
            <a:stCxn id="593" idx="3"/>
            <a:endCxn id="597" idx="1"/>
          </p:cNvCxnSpPr>
          <p:nvPr/>
        </p:nvCxnSpPr>
        <p:spPr>
          <a:xfrm>
            <a:off x="2701725" y="2120250"/>
            <a:ext cx="1032300" cy="100800"/>
          </a:xfrm>
          <a:prstGeom prst="straightConnector1">
            <a:avLst/>
          </a:prstGeom>
          <a:noFill/>
          <a:ln w="9525" cap="flat" cmpd="sng">
            <a:solidFill>
              <a:schemeClr val="dk2"/>
            </a:solidFill>
            <a:prstDash val="solid"/>
            <a:round/>
            <a:headEnd type="none" w="med" len="med"/>
            <a:tailEnd type="triangle" w="med" len="med"/>
          </a:ln>
        </p:spPr>
      </p:cxnSp>
      <p:cxnSp>
        <p:nvCxnSpPr>
          <p:cNvPr id="602" name="Google Shape;602;p45"/>
          <p:cNvCxnSpPr>
            <a:stCxn id="593" idx="3"/>
            <a:endCxn id="598" idx="1"/>
          </p:cNvCxnSpPr>
          <p:nvPr/>
        </p:nvCxnSpPr>
        <p:spPr>
          <a:xfrm>
            <a:off x="2701725" y="2120250"/>
            <a:ext cx="1032300" cy="794100"/>
          </a:xfrm>
          <a:prstGeom prst="straightConnector1">
            <a:avLst/>
          </a:prstGeom>
          <a:noFill/>
          <a:ln w="9525" cap="flat" cmpd="sng">
            <a:solidFill>
              <a:schemeClr val="dk2"/>
            </a:solidFill>
            <a:prstDash val="solid"/>
            <a:round/>
            <a:headEnd type="none" w="med" len="med"/>
            <a:tailEnd type="triangle" w="med" len="med"/>
          </a:ln>
        </p:spPr>
      </p:cxnSp>
      <p:cxnSp>
        <p:nvCxnSpPr>
          <p:cNvPr id="603" name="Google Shape;603;p45"/>
          <p:cNvCxnSpPr>
            <a:stCxn id="593" idx="3"/>
            <a:endCxn id="599" idx="1"/>
          </p:cNvCxnSpPr>
          <p:nvPr/>
        </p:nvCxnSpPr>
        <p:spPr>
          <a:xfrm>
            <a:off x="2701725" y="2120250"/>
            <a:ext cx="1032300" cy="14877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45"/>
          <p:cNvCxnSpPr>
            <a:stCxn id="593" idx="3"/>
            <a:endCxn id="600" idx="1"/>
          </p:cNvCxnSpPr>
          <p:nvPr/>
        </p:nvCxnSpPr>
        <p:spPr>
          <a:xfrm>
            <a:off x="2701725" y="2120250"/>
            <a:ext cx="1032300" cy="2181000"/>
          </a:xfrm>
          <a:prstGeom prst="straightConnector1">
            <a:avLst/>
          </a:prstGeom>
          <a:noFill/>
          <a:ln w="9525" cap="flat" cmpd="sng">
            <a:solidFill>
              <a:schemeClr val="dk2"/>
            </a:solidFill>
            <a:prstDash val="solid"/>
            <a:round/>
            <a:headEnd type="none" w="med" len="med"/>
            <a:tailEnd type="triangle" w="med" len="med"/>
          </a:ln>
        </p:spPr>
      </p:cxnSp>
      <p:cxnSp>
        <p:nvCxnSpPr>
          <p:cNvPr id="605" name="Google Shape;605;p45"/>
          <p:cNvCxnSpPr>
            <a:stCxn id="597" idx="3"/>
            <a:endCxn id="594" idx="1"/>
          </p:cNvCxnSpPr>
          <p:nvPr/>
        </p:nvCxnSpPr>
        <p:spPr>
          <a:xfrm rot="10800000" flipH="1">
            <a:off x="5410050" y="2120275"/>
            <a:ext cx="1032300" cy="100800"/>
          </a:xfrm>
          <a:prstGeom prst="straightConnector1">
            <a:avLst/>
          </a:prstGeom>
          <a:noFill/>
          <a:ln w="9525" cap="flat" cmpd="sng">
            <a:solidFill>
              <a:schemeClr val="dk2"/>
            </a:solidFill>
            <a:prstDash val="solid"/>
            <a:round/>
            <a:headEnd type="none" w="med" len="med"/>
            <a:tailEnd type="triangle" w="med" len="med"/>
          </a:ln>
        </p:spPr>
      </p:cxnSp>
      <p:cxnSp>
        <p:nvCxnSpPr>
          <p:cNvPr id="606" name="Google Shape;606;p45"/>
          <p:cNvCxnSpPr>
            <a:stCxn id="598" idx="3"/>
            <a:endCxn id="594" idx="1"/>
          </p:cNvCxnSpPr>
          <p:nvPr/>
        </p:nvCxnSpPr>
        <p:spPr>
          <a:xfrm rot="10800000" flipH="1">
            <a:off x="5410050" y="2120350"/>
            <a:ext cx="1032300" cy="79410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45"/>
          <p:cNvCxnSpPr>
            <a:stCxn id="599" idx="3"/>
            <a:endCxn id="594" idx="1"/>
          </p:cNvCxnSpPr>
          <p:nvPr/>
        </p:nvCxnSpPr>
        <p:spPr>
          <a:xfrm rot="10800000" flipH="1">
            <a:off x="5410050" y="2120125"/>
            <a:ext cx="1032300" cy="1487700"/>
          </a:xfrm>
          <a:prstGeom prst="straightConnector1">
            <a:avLst/>
          </a:prstGeom>
          <a:noFill/>
          <a:ln w="9525" cap="flat" cmpd="sng">
            <a:solidFill>
              <a:schemeClr val="dk2"/>
            </a:solidFill>
            <a:prstDash val="solid"/>
            <a:round/>
            <a:headEnd type="none" w="med" len="med"/>
            <a:tailEnd type="triangle" w="med" len="med"/>
          </a:ln>
        </p:spPr>
      </p:cxnSp>
      <p:cxnSp>
        <p:nvCxnSpPr>
          <p:cNvPr id="608" name="Google Shape;608;p45"/>
          <p:cNvCxnSpPr>
            <a:stCxn id="600" idx="3"/>
            <a:endCxn id="594" idx="1"/>
          </p:cNvCxnSpPr>
          <p:nvPr/>
        </p:nvCxnSpPr>
        <p:spPr>
          <a:xfrm rot="10800000" flipH="1">
            <a:off x="5410050" y="2120200"/>
            <a:ext cx="1032300" cy="218100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45"/>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Lee Tin</a:t>
            </a:r>
            <a:endParaRPr sz="1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310" name="Google Shape;310;p28"/>
          <p:cNvSpPr txBox="1">
            <a:spLocks noGrp="1"/>
          </p:cNvSpPr>
          <p:nvPr>
            <p:ph type="subTitle" idx="6"/>
          </p:nvPr>
        </p:nvSpPr>
        <p:spPr>
          <a:xfrm>
            <a:off x="724363" y="2131875"/>
            <a:ext cx="2270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311" name="Google Shape;311;p28"/>
          <p:cNvSpPr txBox="1">
            <a:spLocks noGrp="1"/>
          </p:cNvSpPr>
          <p:nvPr>
            <p:ph type="subTitle" idx="7"/>
          </p:nvPr>
        </p:nvSpPr>
        <p:spPr>
          <a:xfrm>
            <a:off x="3436950" y="2124113"/>
            <a:ext cx="2270100" cy="7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Sourcing &amp; Exploration</a:t>
            </a:r>
            <a:endParaRPr/>
          </a:p>
        </p:txBody>
      </p:sp>
      <p:sp>
        <p:nvSpPr>
          <p:cNvPr id="312" name="Google Shape;312;p28"/>
          <p:cNvSpPr txBox="1">
            <a:spLocks noGrp="1"/>
          </p:cNvSpPr>
          <p:nvPr>
            <p:ph type="subTitle" idx="8"/>
          </p:nvPr>
        </p:nvSpPr>
        <p:spPr>
          <a:xfrm>
            <a:off x="6149537" y="2131875"/>
            <a:ext cx="2270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Models</a:t>
            </a:r>
            <a:endParaRPr/>
          </a:p>
        </p:txBody>
      </p:sp>
      <p:sp>
        <p:nvSpPr>
          <p:cNvPr id="313" name="Google Shape;313;p28"/>
          <p:cNvSpPr txBox="1">
            <a:spLocks noGrp="1"/>
          </p:cNvSpPr>
          <p:nvPr>
            <p:ph type="subTitle" idx="9"/>
          </p:nvPr>
        </p:nvSpPr>
        <p:spPr>
          <a:xfrm>
            <a:off x="720000" y="3811122"/>
            <a:ext cx="2270100" cy="4555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Current Measures</a:t>
            </a:r>
            <a:endParaRPr dirty="0"/>
          </a:p>
        </p:txBody>
      </p:sp>
      <p:sp>
        <p:nvSpPr>
          <p:cNvPr id="314" name="Google Shape;314;p28"/>
          <p:cNvSpPr txBox="1">
            <a:spLocks noGrp="1"/>
          </p:cNvSpPr>
          <p:nvPr>
            <p:ph type="subTitle" idx="13"/>
          </p:nvPr>
        </p:nvSpPr>
        <p:spPr>
          <a:xfrm>
            <a:off x="3436950" y="3811123"/>
            <a:ext cx="2270100" cy="7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Proposed Solution</a:t>
            </a:r>
            <a:endParaRPr/>
          </a:p>
        </p:txBody>
      </p:sp>
      <p:sp>
        <p:nvSpPr>
          <p:cNvPr id="315" name="Google Shape;315;p28"/>
          <p:cNvSpPr txBox="1">
            <a:spLocks noGrp="1"/>
          </p:cNvSpPr>
          <p:nvPr>
            <p:ph type="title" idx="14"/>
          </p:nvPr>
        </p:nvSpPr>
        <p:spPr>
          <a:xfrm>
            <a:off x="1539600" y="301985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6" name="Google Shape;316;p28"/>
          <p:cNvSpPr txBox="1">
            <a:spLocks noGrp="1"/>
          </p:cNvSpPr>
          <p:nvPr>
            <p:ph type="title" idx="15"/>
          </p:nvPr>
        </p:nvSpPr>
        <p:spPr>
          <a:xfrm>
            <a:off x="4256550" y="301985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7" name="Google Shape;317;p28"/>
          <p:cNvSpPr txBox="1">
            <a:spLocks noGrp="1"/>
          </p:cNvSpPr>
          <p:nvPr>
            <p:ph type="title" idx="16"/>
          </p:nvPr>
        </p:nvSpPr>
        <p:spPr>
          <a:xfrm>
            <a:off x="1543963" y="13369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8" name="Google Shape;318;p28"/>
          <p:cNvSpPr txBox="1">
            <a:spLocks noGrp="1"/>
          </p:cNvSpPr>
          <p:nvPr>
            <p:ph type="title" idx="17"/>
          </p:nvPr>
        </p:nvSpPr>
        <p:spPr>
          <a:xfrm>
            <a:off x="4256550" y="13369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9" name="Google Shape;319;p28"/>
          <p:cNvSpPr txBox="1">
            <a:spLocks noGrp="1"/>
          </p:cNvSpPr>
          <p:nvPr>
            <p:ph type="title" idx="18"/>
          </p:nvPr>
        </p:nvSpPr>
        <p:spPr>
          <a:xfrm>
            <a:off x="6969137" y="13369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0" name="Google Shape;320;p28"/>
          <p:cNvSpPr txBox="1">
            <a:spLocks noGrp="1"/>
          </p:cNvSpPr>
          <p:nvPr>
            <p:ph type="subTitle" idx="13"/>
          </p:nvPr>
        </p:nvSpPr>
        <p:spPr>
          <a:xfrm>
            <a:off x="6153900" y="3811122"/>
            <a:ext cx="2270100" cy="7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Improvements &amp; Conclusion</a:t>
            </a:r>
            <a:endParaRPr/>
          </a:p>
        </p:txBody>
      </p:sp>
      <p:sp>
        <p:nvSpPr>
          <p:cNvPr id="321" name="Google Shape;321;p28"/>
          <p:cNvSpPr txBox="1">
            <a:spLocks noGrp="1"/>
          </p:cNvSpPr>
          <p:nvPr>
            <p:ph type="title" idx="15"/>
          </p:nvPr>
        </p:nvSpPr>
        <p:spPr>
          <a:xfrm>
            <a:off x="6973500" y="301985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2" name="Google Shape;322;p28"/>
          <p:cNvSpPr txBox="1">
            <a:spLocks noGrp="1"/>
          </p:cNvSpPr>
          <p:nvPr>
            <p:ph type="subTitle" idx="3"/>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t>Shi Zhen</a:t>
            </a:r>
            <a:endParaRPr sz="1500" b="1"/>
          </a:p>
        </p:txBody>
      </p:sp>
      <p:sp>
        <p:nvSpPr>
          <p:cNvPr id="323" name="Google Shape;323;p2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6"/>
          <p:cNvSpPr txBox="1">
            <a:spLocks noGrp="1"/>
          </p:cNvSpPr>
          <p:nvPr>
            <p:ph type="title"/>
          </p:nvPr>
        </p:nvSpPr>
        <p:spPr>
          <a:xfrm>
            <a:off x="2611188" y="223925"/>
            <a:ext cx="39216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Logistic Regression</a:t>
            </a:r>
            <a:endParaRPr sz="2400">
              <a:solidFill>
                <a:schemeClr val="dk1"/>
              </a:solidFill>
            </a:endParaRPr>
          </a:p>
        </p:txBody>
      </p:sp>
      <p:sp>
        <p:nvSpPr>
          <p:cNvPr id="615" name="Google Shape;615;p46"/>
          <p:cNvSpPr/>
          <p:nvPr/>
        </p:nvSpPr>
        <p:spPr>
          <a:xfrm>
            <a:off x="1141050" y="2458450"/>
            <a:ext cx="6861900" cy="22815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T Sans"/>
              <a:buChar char="●"/>
            </a:pPr>
            <a:r>
              <a:rPr lang="en" sz="1600">
                <a:latin typeface="PT Sans"/>
                <a:ea typeface="PT Sans"/>
                <a:cs typeface="PT Sans"/>
                <a:sym typeface="PT Sans"/>
              </a:rPr>
              <a:t>Model built based on </a:t>
            </a:r>
            <a:r>
              <a:rPr lang="en" sz="1600" u="sng">
                <a:latin typeface="PT Sans"/>
                <a:ea typeface="PT Sans"/>
                <a:cs typeface="PT Sans"/>
                <a:sym typeface="PT Sans"/>
              </a:rPr>
              <a:t>insights derived from EDA</a:t>
            </a:r>
            <a:endParaRPr sz="1600" u="sng">
              <a:latin typeface="PT Sans"/>
              <a:ea typeface="PT Sans"/>
              <a:cs typeface="PT Sans"/>
              <a:sym typeface="PT Sans"/>
            </a:endParaRPr>
          </a:p>
          <a:p>
            <a:pPr marL="457200" lvl="0" indent="0" algn="l" rtl="0">
              <a:spcBef>
                <a:spcPts val="0"/>
              </a:spcBef>
              <a:spcAft>
                <a:spcPts val="0"/>
              </a:spcAft>
              <a:buNone/>
            </a:pPr>
            <a:endParaRPr sz="1600" u="sng">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u="sng">
                <a:latin typeface="PT Sans"/>
                <a:ea typeface="PT Sans"/>
                <a:cs typeface="PT Sans"/>
                <a:sym typeface="PT Sans"/>
              </a:rPr>
              <a:t>Backward stepwise selection</a:t>
            </a:r>
            <a:r>
              <a:rPr lang="en" sz="1600">
                <a:latin typeface="PT Sans"/>
                <a:ea typeface="PT Sans"/>
                <a:cs typeface="PT Sans"/>
                <a:sym typeface="PT Sans"/>
              </a:rPr>
              <a:t> was employed</a:t>
            </a:r>
            <a:endParaRPr sz="1600">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Checked for </a:t>
            </a:r>
            <a:r>
              <a:rPr lang="en" sz="1600" u="sng">
                <a:latin typeface="PT Sans"/>
                <a:ea typeface="PT Sans"/>
                <a:cs typeface="PT Sans"/>
                <a:sym typeface="PT Sans"/>
              </a:rPr>
              <a:t>multicollinearity</a:t>
            </a:r>
            <a:endParaRPr sz="1600" u="sng">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Variables with </a:t>
            </a:r>
            <a:r>
              <a:rPr lang="en" sz="1600" u="sng">
                <a:latin typeface="PT Sans"/>
                <a:ea typeface="PT Sans"/>
                <a:cs typeface="PT Sans"/>
                <a:sym typeface="PT Sans"/>
              </a:rPr>
              <a:t>high p-values removed</a:t>
            </a:r>
            <a:r>
              <a:rPr lang="en" sz="1600">
                <a:latin typeface="PT Sans"/>
                <a:ea typeface="PT Sans"/>
                <a:cs typeface="PT Sans"/>
                <a:sym typeface="PT Sans"/>
              </a:rPr>
              <a:t>, due to </a:t>
            </a:r>
            <a:r>
              <a:rPr lang="en" sz="1600" u="sng">
                <a:latin typeface="PT Sans"/>
                <a:ea typeface="PT Sans"/>
                <a:cs typeface="PT Sans"/>
                <a:sym typeface="PT Sans"/>
              </a:rPr>
              <a:t>lack of statistically significant impact </a:t>
            </a:r>
            <a:r>
              <a:rPr lang="en" sz="1600">
                <a:latin typeface="PT Sans"/>
                <a:ea typeface="PT Sans"/>
                <a:cs typeface="PT Sans"/>
                <a:sym typeface="PT Sans"/>
              </a:rPr>
              <a:t>on the target variable, resulting in the </a:t>
            </a:r>
            <a:r>
              <a:rPr lang="en" sz="1600" u="sng">
                <a:latin typeface="PT Sans"/>
                <a:ea typeface="PT Sans"/>
                <a:cs typeface="PT Sans"/>
                <a:sym typeface="PT Sans"/>
              </a:rPr>
              <a:t>optimal logistic regression model</a:t>
            </a:r>
            <a:endParaRPr sz="1600" u="sng">
              <a:latin typeface="PT Sans"/>
              <a:ea typeface="PT Sans"/>
              <a:cs typeface="PT Sans"/>
              <a:sym typeface="PT Sans"/>
            </a:endParaRPr>
          </a:p>
        </p:txBody>
      </p:sp>
      <p:sp>
        <p:nvSpPr>
          <p:cNvPr id="616" name="Google Shape;616;p4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617" name="Google Shape;617;p46"/>
          <p:cNvPicPr preferRelativeResize="0"/>
          <p:nvPr/>
        </p:nvPicPr>
        <p:blipFill>
          <a:blip r:embed="rId3">
            <a:alphaModFix/>
          </a:blip>
          <a:stretch>
            <a:fillRect/>
          </a:stretch>
        </p:blipFill>
        <p:spPr>
          <a:xfrm>
            <a:off x="317488" y="824225"/>
            <a:ext cx="8509024" cy="1481825"/>
          </a:xfrm>
          <a:prstGeom prst="rect">
            <a:avLst/>
          </a:prstGeom>
          <a:noFill/>
          <a:ln w="12700" cap="flat" cmpd="sng">
            <a:solidFill>
              <a:srgbClr val="BDD6EE"/>
            </a:solidFill>
            <a:prstDash val="solid"/>
            <a:miter lim="8000"/>
            <a:headEnd type="none" w="sm" len="sm"/>
            <a:tailEnd type="none" w="sm" len="sm"/>
          </a:ln>
        </p:spPr>
      </p:pic>
      <p:sp>
        <p:nvSpPr>
          <p:cNvPr id="618" name="Google Shape;618;p46"/>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Lee Tin</a:t>
            </a:r>
            <a:endParaRPr sz="15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7"/>
          <p:cNvSpPr txBox="1">
            <a:spLocks noGrp="1"/>
          </p:cNvSpPr>
          <p:nvPr>
            <p:ph type="title"/>
          </p:nvPr>
        </p:nvSpPr>
        <p:spPr>
          <a:xfrm>
            <a:off x="209763" y="183875"/>
            <a:ext cx="39216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CART - Classification Tree</a:t>
            </a:r>
            <a:endParaRPr sz="2400">
              <a:solidFill>
                <a:schemeClr val="dk1"/>
              </a:solidFill>
            </a:endParaRPr>
          </a:p>
        </p:txBody>
      </p:sp>
      <p:pic>
        <p:nvPicPr>
          <p:cNvPr id="624" name="Google Shape;624;p47"/>
          <p:cNvPicPr preferRelativeResize="0"/>
          <p:nvPr/>
        </p:nvPicPr>
        <p:blipFill rotWithShape="1">
          <a:blip r:embed="rId3">
            <a:alphaModFix/>
          </a:blip>
          <a:srcRect l="4236" t="5698" r="4464" b="4848"/>
          <a:stretch/>
        </p:blipFill>
        <p:spPr>
          <a:xfrm>
            <a:off x="1500975" y="986063"/>
            <a:ext cx="6142049" cy="2849175"/>
          </a:xfrm>
          <a:prstGeom prst="rect">
            <a:avLst/>
          </a:prstGeom>
          <a:noFill/>
          <a:ln>
            <a:noFill/>
          </a:ln>
        </p:spPr>
      </p:pic>
      <p:sp>
        <p:nvSpPr>
          <p:cNvPr id="625" name="Google Shape;625;p47"/>
          <p:cNvSpPr/>
          <p:nvPr/>
        </p:nvSpPr>
        <p:spPr>
          <a:xfrm>
            <a:off x="882450" y="3911075"/>
            <a:ext cx="7379100" cy="9321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T Sans"/>
              <a:buChar char="●"/>
            </a:pPr>
            <a:r>
              <a:rPr lang="en" sz="1600">
                <a:latin typeface="PT Sans"/>
                <a:ea typeface="PT Sans"/>
                <a:cs typeface="PT Sans"/>
                <a:sym typeface="PT Sans"/>
              </a:rPr>
              <a:t>Optimal complexity parameter determined based on </a:t>
            </a:r>
            <a:r>
              <a:rPr lang="en" sz="1600" u="sng">
                <a:latin typeface="PT Sans"/>
                <a:ea typeface="PT Sans"/>
                <a:cs typeface="PT Sans"/>
                <a:sym typeface="PT Sans"/>
              </a:rPr>
              <a:t>cross-validation</a:t>
            </a:r>
            <a:r>
              <a:rPr lang="en" sz="1600">
                <a:latin typeface="PT Sans"/>
                <a:ea typeface="PT Sans"/>
                <a:cs typeface="PT Sans"/>
                <a:sym typeface="PT Sans"/>
              </a:rPr>
              <a:t> results</a:t>
            </a: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Tree is </a:t>
            </a:r>
            <a:r>
              <a:rPr lang="en" sz="1600" u="sng">
                <a:latin typeface="PT Sans"/>
                <a:ea typeface="PT Sans"/>
                <a:cs typeface="PT Sans"/>
                <a:sym typeface="PT Sans"/>
              </a:rPr>
              <a:t>pruned</a:t>
            </a:r>
            <a:r>
              <a:rPr lang="en" sz="1600">
                <a:latin typeface="PT Sans"/>
                <a:ea typeface="PT Sans"/>
                <a:cs typeface="PT Sans"/>
                <a:sym typeface="PT Sans"/>
              </a:rPr>
              <a:t> using this optimal CP of 0.00118497 to </a:t>
            </a:r>
            <a:r>
              <a:rPr lang="en" sz="1600" u="sng">
                <a:latin typeface="PT Sans"/>
                <a:ea typeface="PT Sans"/>
                <a:cs typeface="PT Sans"/>
                <a:sym typeface="PT Sans"/>
              </a:rPr>
              <a:t>38 terminal nodes</a:t>
            </a:r>
            <a:endParaRPr sz="1600" u="sng">
              <a:latin typeface="PT Sans"/>
              <a:ea typeface="PT Sans"/>
              <a:cs typeface="PT Sans"/>
              <a:sym typeface="PT Sans"/>
            </a:endParaRPr>
          </a:p>
        </p:txBody>
      </p:sp>
      <p:sp>
        <p:nvSpPr>
          <p:cNvPr id="626" name="Google Shape;626;p4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627" name="Google Shape;627;p47"/>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Lee Tin</a:t>
            </a:r>
            <a:endParaRPr sz="1500" b="1"/>
          </a:p>
        </p:txBody>
      </p:sp>
      <p:sp>
        <p:nvSpPr>
          <p:cNvPr id="628" name="Google Shape;628;p47"/>
          <p:cNvSpPr txBox="1"/>
          <p:nvPr/>
        </p:nvSpPr>
        <p:spPr>
          <a:xfrm>
            <a:off x="3660150" y="707975"/>
            <a:ext cx="18237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PT Sans"/>
                <a:ea typeface="PT Sans"/>
                <a:cs typeface="PT Sans"/>
                <a:sym typeface="PT Sans"/>
              </a:rPr>
              <a:t>Optimal Prune</a:t>
            </a:r>
            <a:endParaRPr sz="2000" b="1">
              <a:solidFill>
                <a:schemeClr val="lt2"/>
              </a:solidFill>
              <a:latin typeface="PT Sans"/>
              <a:ea typeface="PT Sans"/>
              <a:cs typeface="PT Sans"/>
              <a:sym typeface="P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8"/>
          <p:cNvSpPr txBox="1">
            <a:spLocks noGrp="1"/>
          </p:cNvSpPr>
          <p:nvPr>
            <p:ph type="title"/>
          </p:nvPr>
        </p:nvSpPr>
        <p:spPr>
          <a:xfrm>
            <a:off x="2611188" y="223925"/>
            <a:ext cx="39216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Random Forest</a:t>
            </a:r>
            <a:endParaRPr sz="2400">
              <a:solidFill>
                <a:schemeClr val="dk1"/>
              </a:solidFill>
            </a:endParaRPr>
          </a:p>
        </p:txBody>
      </p:sp>
      <p:pic>
        <p:nvPicPr>
          <p:cNvPr id="634" name="Google Shape;634;p48"/>
          <p:cNvPicPr preferRelativeResize="0"/>
          <p:nvPr/>
        </p:nvPicPr>
        <p:blipFill rotWithShape="1">
          <a:blip r:embed="rId3">
            <a:alphaModFix/>
          </a:blip>
          <a:srcRect t="2534" r="3864"/>
          <a:stretch/>
        </p:blipFill>
        <p:spPr>
          <a:xfrm>
            <a:off x="196725" y="1153550"/>
            <a:ext cx="4115650" cy="3830600"/>
          </a:xfrm>
          <a:prstGeom prst="rect">
            <a:avLst/>
          </a:prstGeom>
          <a:noFill/>
          <a:ln>
            <a:noFill/>
          </a:ln>
        </p:spPr>
      </p:pic>
      <p:sp>
        <p:nvSpPr>
          <p:cNvPr id="635" name="Google Shape;635;p48"/>
          <p:cNvSpPr/>
          <p:nvPr/>
        </p:nvSpPr>
        <p:spPr>
          <a:xfrm>
            <a:off x="5432475" y="1716450"/>
            <a:ext cx="3341100" cy="21678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T Sans"/>
              <a:buChar char="●"/>
            </a:pPr>
            <a:r>
              <a:rPr lang="en" sz="1600" u="sng">
                <a:latin typeface="PT Sans"/>
                <a:ea typeface="PT Sans"/>
                <a:cs typeface="PT Sans"/>
                <a:sym typeface="PT Sans"/>
              </a:rPr>
              <a:t>Optimal model</a:t>
            </a:r>
            <a:r>
              <a:rPr lang="en" sz="1600">
                <a:latin typeface="PT Sans"/>
                <a:ea typeface="PT Sans"/>
                <a:cs typeface="PT Sans"/>
                <a:sym typeface="PT Sans"/>
              </a:rPr>
              <a:t> determined by </a:t>
            </a:r>
            <a:r>
              <a:rPr lang="en" sz="1600" u="sng">
                <a:latin typeface="PT Sans"/>
                <a:ea typeface="PT Sans"/>
                <a:cs typeface="PT Sans"/>
                <a:sym typeface="PT Sans"/>
              </a:rPr>
              <a:t>minimising</a:t>
            </a:r>
            <a:r>
              <a:rPr lang="en" sz="1600">
                <a:latin typeface="PT Sans"/>
                <a:ea typeface="PT Sans"/>
                <a:cs typeface="PT Sans"/>
                <a:sym typeface="PT Sans"/>
              </a:rPr>
              <a:t> and </a:t>
            </a:r>
            <a:r>
              <a:rPr lang="en" sz="1600" u="sng">
                <a:latin typeface="PT Sans"/>
                <a:ea typeface="PT Sans"/>
                <a:cs typeface="PT Sans"/>
                <a:sym typeface="PT Sans"/>
              </a:rPr>
              <a:t>stabilising</a:t>
            </a:r>
            <a:r>
              <a:rPr lang="en" sz="1600">
                <a:latin typeface="PT Sans"/>
                <a:ea typeface="PT Sans"/>
                <a:cs typeface="PT Sans"/>
                <a:sym typeface="PT Sans"/>
              </a:rPr>
              <a:t> the Out-of-bag (OOB) error</a:t>
            </a:r>
            <a:endParaRPr sz="1600">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Stabilized after </a:t>
            </a:r>
            <a:r>
              <a:rPr lang="en" sz="1600" u="sng">
                <a:latin typeface="PT Sans"/>
                <a:ea typeface="PT Sans"/>
                <a:cs typeface="PT Sans"/>
                <a:sym typeface="PT Sans"/>
              </a:rPr>
              <a:t>100 to 150 trees</a:t>
            </a:r>
            <a:endParaRPr sz="1600" u="sng">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OOB error </a:t>
            </a:r>
            <a:r>
              <a:rPr lang="en" sz="1600" u="sng">
                <a:latin typeface="PT Sans"/>
                <a:ea typeface="PT Sans"/>
                <a:cs typeface="PT Sans"/>
                <a:sym typeface="PT Sans"/>
              </a:rPr>
              <a:t>23.92%</a:t>
            </a:r>
            <a:endParaRPr sz="1600" u="sng">
              <a:latin typeface="PT Sans"/>
              <a:ea typeface="PT Sans"/>
              <a:cs typeface="PT Sans"/>
              <a:sym typeface="PT Sans"/>
            </a:endParaRPr>
          </a:p>
        </p:txBody>
      </p:sp>
      <p:sp>
        <p:nvSpPr>
          <p:cNvPr id="636" name="Google Shape;636;p4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637" name="Google Shape;637;p48"/>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Lee Tin</a:t>
            </a:r>
            <a:endParaRPr sz="1500" b="1"/>
          </a:p>
        </p:txBody>
      </p:sp>
      <p:sp>
        <p:nvSpPr>
          <p:cNvPr id="638" name="Google Shape;638;p48"/>
          <p:cNvSpPr/>
          <p:nvPr/>
        </p:nvSpPr>
        <p:spPr>
          <a:xfrm>
            <a:off x="6207975" y="1279125"/>
            <a:ext cx="17901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Model Evaluation</a:t>
            </a:r>
            <a:endParaRPr sz="1600" b="1">
              <a:solidFill>
                <a:schemeClr val="lt1"/>
              </a:solidFill>
              <a:latin typeface="PT Sans"/>
              <a:ea typeface="PT Sans"/>
              <a:cs typeface="PT Sans"/>
              <a:sym typeface="PT Sans"/>
            </a:endParaRPr>
          </a:p>
        </p:txBody>
      </p:sp>
      <p:sp>
        <p:nvSpPr>
          <p:cNvPr id="639" name="Google Shape;639;p48"/>
          <p:cNvSpPr txBox="1"/>
          <p:nvPr/>
        </p:nvSpPr>
        <p:spPr>
          <a:xfrm>
            <a:off x="439075" y="768275"/>
            <a:ext cx="41157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PT Sans"/>
                <a:ea typeface="PT Sans"/>
                <a:cs typeface="PT Sans"/>
                <a:sym typeface="PT Sans"/>
              </a:rPr>
              <a:t>OOB Error against Number of Trees</a:t>
            </a:r>
            <a:endParaRPr sz="2000" b="1">
              <a:solidFill>
                <a:schemeClr val="lt2"/>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9"/>
          <p:cNvSpPr txBox="1">
            <a:spLocks noGrp="1"/>
          </p:cNvSpPr>
          <p:nvPr>
            <p:ph type="title"/>
          </p:nvPr>
        </p:nvSpPr>
        <p:spPr>
          <a:xfrm>
            <a:off x="2611188" y="223925"/>
            <a:ext cx="39216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Neural Network</a:t>
            </a:r>
            <a:endParaRPr sz="2400">
              <a:solidFill>
                <a:schemeClr val="dk1"/>
              </a:solidFill>
            </a:endParaRPr>
          </a:p>
        </p:txBody>
      </p:sp>
      <p:sp>
        <p:nvSpPr>
          <p:cNvPr id="645" name="Google Shape;645;p4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646" name="Google Shape;646;p49"/>
          <p:cNvPicPr preferRelativeResize="0"/>
          <p:nvPr/>
        </p:nvPicPr>
        <p:blipFill rotWithShape="1">
          <a:blip r:embed="rId3">
            <a:alphaModFix/>
          </a:blip>
          <a:srcRect l="1758" b="2400"/>
          <a:stretch/>
        </p:blipFill>
        <p:spPr>
          <a:xfrm>
            <a:off x="182675" y="900525"/>
            <a:ext cx="4849975" cy="4078600"/>
          </a:xfrm>
          <a:prstGeom prst="rect">
            <a:avLst/>
          </a:prstGeom>
          <a:noFill/>
          <a:ln>
            <a:noFill/>
          </a:ln>
        </p:spPr>
      </p:pic>
      <p:sp>
        <p:nvSpPr>
          <p:cNvPr id="647" name="Google Shape;647;p49"/>
          <p:cNvSpPr/>
          <p:nvPr/>
        </p:nvSpPr>
        <p:spPr>
          <a:xfrm>
            <a:off x="5432475" y="1716450"/>
            <a:ext cx="3341100" cy="21678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just" rtl="0">
              <a:spcBef>
                <a:spcPts val="0"/>
              </a:spcBef>
              <a:spcAft>
                <a:spcPts val="0"/>
              </a:spcAft>
              <a:buSzPts val="1600"/>
              <a:buFont typeface="PT Sans"/>
              <a:buChar char="●"/>
            </a:pPr>
            <a:r>
              <a:rPr lang="en" sz="1600">
                <a:latin typeface="PT Sans"/>
                <a:ea typeface="PT Sans"/>
                <a:cs typeface="PT Sans"/>
                <a:sym typeface="PT Sans"/>
              </a:rPr>
              <a:t>Through grid search, the </a:t>
            </a:r>
            <a:r>
              <a:rPr lang="en" sz="1600" u="sng">
                <a:latin typeface="PT Sans"/>
                <a:ea typeface="PT Sans"/>
                <a:cs typeface="PT Sans"/>
                <a:sym typeface="PT Sans"/>
              </a:rPr>
              <a:t>optimal size of 17 nodes</a:t>
            </a:r>
            <a:r>
              <a:rPr lang="en" sz="1600">
                <a:latin typeface="PT Sans"/>
                <a:ea typeface="PT Sans"/>
                <a:cs typeface="PT Sans"/>
                <a:sym typeface="PT Sans"/>
              </a:rPr>
              <a:t> and </a:t>
            </a:r>
            <a:r>
              <a:rPr lang="en" sz="1600" u="sng">
                <a:latin typeface="PT Sans"/>
                <a:ea typeface="PT Sans"/>
                <a:cs typeface="PT Sans"/>
                <a:sym typeface="PT Sans"/>
              </a:rPr>
              <a:t>weight decay of 1e-05</a:t>
            </a:r>
            <a:r>
              <a:rPr lang="en" sz="1600">
                <a:latin typeface="PT Sans"/>
                <a:ea typeface="PT Sans"/>
                <a:cs typeface="PT Sans"/>
                <a:sym typeface="PT Sans"/>
              </a:rPr>
              <a:t>, gives the </a:t>
            </a:r>
            <a:r>
              <a:rPr lang="en" sz="1600" u="sng">
                <a:latin typeface="PT Sans"/>
                <a:ea typeface="PT Sans"/>
                <a:cs typeface="PT Sans"/>
                <a:sym typeface="PT Sans"/>
              </a:rPr>
              <a:t>best model accuracy</a:t>
            </a:r>
            <a:r>
              <a:rPr lang="en" sz="1600">
                <a:solidFill>
                  <a:srgbClr val="0D0D0D"/>
                </a:solidFill>
                <a:latin typeface="PT Sans"/>
                <a:ea typeface="PT Sans"/>
                <a:cs typeface="PT Sans"/>
                <a:sym typeface="PT Sans"/>
              </a:rPr>
              <a:t> and the </a:t>
            </a:r>
            <a:r>
              <a:rPr lang="en" sz="1600" u="sng">
                <a:solidFill>
                  <a:srgbClr val="0D0D0D"/>
                </a:solidFill>
                <a:latin typeface="PT Sans"/>
                <a:ea typeface="PT Sans"/>
                <a:cs typeface="PT Sans"/>
                <a:sym typeface="PT Sans"/>
              </a:rPr>
              <a:t>optimal Neural Network model</a:t>
            </a:r>
            <a:endParaRPr sz="1600" u="sng">
              <a:latin typeface="PT Sans"/>
              <a:ea typeface="PT Sans"/>
              <a:cs typeface="PT Sans"/>
              <a:sym typeface="PT Sans"/>
            </a:endParaRPr>
          </a:p>
        </p:txBody>
      </p:sp>
      <p:sp>
        <p:nvSpPr>
          <p:cNvPr id="648" name="Google Shape;648;p49"/>
          <p:cNvSpPr/>
          <p:nvPr/>
        </p:nvSpPr>
        <p:spPr>
          <a:xfrm>
            <a:off x="6173925" y="1262100"/>
            <a:ext cx="18582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Model Evaluation</a:t>
            </a:r>
            <a:endParaRPr sz="1600" b="1">
              <a:solidFill>
                <a:schemeClr val="lt1"/>
              </a:solidFill>
              <a:latin typeface="PT Sans"/>
              <a:ea typeface="PT Sans"/>
              <a:cs typeface="PT Sans"/>
              <a:sym typeface="PT Sans"/>
            </a:endParaRPr>
          </a:p>
        </p:txBody>
      </p:sp>
      <p:sp>
        <p:nvSpPr>
          <p:cNvPr id="649" name="Google Shape;649;p49"/>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Lee Tin</a:t>
            </a:r>
            <a:endParaRPr sz="15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0"/>
          <p:cNvSpPr txBox="1">
            <a:spLocks noGrp="1"/>
          </p:cNvSpPr>
          <p:nvPr>
            <p:ph type="title"/>
          </p:nvPr>
        </p:nvSpPr>
        <p:spPr>
          <a:xfrm>
            <a:off x="214325" y="187525"/>
            <a:ext cx="4712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Confusion Matrix Results</a:t>
            </a:r>
            <a:endParaRPr sz="3000">
              <a:solidFill>
                <a:schemeClr val="lt2"/>
              </a:solidFill>
            </a:endParaRPr>
          </a:p>
        </p:txBody>
      </p:sp>
      <p:sp>
        <p:nvSpPr>
          <p:cNvPr id="655" name="Google Shape;655;p5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656" name="Google Shape;656;p50"/>
          <p:cNvGraphicFramePr/>
          <p:nvPr/>
        </p:nvGraphicFramePr>
        <p:xfrm>
          <a:off x="980050" y="913975"/>
          <a:ext cx="3034850" cy="1920120"/>
        </p:xfrm>
        <a:graphic>
          <a:graphicData uri="http://schemas.openxmlformats.org/drawingml/2006/table">
            <a:tbl>
              <a:tblPr>
                <a:noFill/>
                <a:tableStyleId>{408BD678-C006-439C-82BE-D4003339057C}</a:tableStyleId>
              </a:tblPr>
              <a:tblGrid>
                <a:gridCol w="731775">
                  <a:extLst>
                    <a:ext uri="{9D8B030D-6E8A-4147-A177-3AD203B41FA5}">
                      <a16:colId xmlns:a16="http://schemas.microsoft.com/office/drawing/2014/main" val="20000"/>
                    </a:ext>
                  </a:extLst>
                </a:gridCol>
                <a:gridCol w="521275">
                  <a:extLst>
                    <a:ext uri="{9D8B030D-6E8A-4147-A177-3AD203B41FA5}">
                      <a16:colId xmlns:a16="http://schemas.microsoft.com/office/drawing/2014/main" val="20001"/>
                    </a:ext>
                  </a:extLst>
                </a:gridCol>
                <a:gridCol w="840950">
                  <a:extLst>
                    <a:ext uri="{9D8B030D-6E8A-4147-A177-3AD203B41FA5}">
                      <a16:colId xmlns:a16="http://schemas.microsoft.com/office/drawing/2014/main" val="20002"/>
                    </a:ext>
                  </a:extLst>
                </a:gridCol>
                <a:gridCol w="940850">
                  <a:extLst>
                    <a:ext uri="{9D8B030D-6E8A-4147-A177-3AD203B41FA5}">
                      <a16:colId xmlns:a16="http://schemas.microsoft.com/office/drawing/2014/main" val="20003"/>
                    </a:ext>
                  </a:extLst>
                </a:gridCol>
              </a:tblGrid>
              <a:tr h="317925">
                <a:tc rowSpan="2" gridSpan="2">
                  <a:txBody>
                    <a:bodyPr/>
                    <a:lstStyle/>
                    <a:p>
                      <a:pPr marL="0" lvl="0" indent="0" algn="ctr" rtl="0">
                        <a:spcBef>
                          <a:spcPts val="0"/>
                        </a:spcBef>
                        <a:spcAft>
                          <a:spcPts val="0"/>
                        </a:spcAft>
                        <a:buNone/>
                      </a:pPr>
                      <a:r>
                        <a:rPr lang="en" sz="1300" b="1">
                          <a:latin typeface="PT Sans"/>
                          <a:ea typeface="PT Sans"/>
                          <a:cs typeface="PT Sans"/>
                          <a:sym typeface="PT Sans"/>
                        </a:rPr>
                        <a:t>Logistic Regression</a:t>
                      </a:r>
                      <a:endParaRPr sz="1300" b="1">
                        <a:latin typeface="PT Sans"/>
                        <a:ea typeface="PT Sans"/>
                        <a:cs typeface="PT Sans"/>
                        <a:sym typeface="PT Sans"/>
                      </a:endParaRPr>
                    </a:p>
                  </a:txBody>
                  <a:tcPr marL="91425" marR="91425" marT="91425" marB="91425">
                    <a:solidFill>
                      <a:schemeClr val="accent1"/>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300" b="1">
                          <a:latin typeface="PT Sans"/>
                          <a:ea typeface="PT Sans"/>
                          <a:cs typeface="PT Sans"/>
                          <a:sym typeface="PT Sans"/>
                        </a:rPr>
                        <a:t>Predicted</a:t>
                      </a:r>
                      <a:endParaRPr sz="1300" b="1">
                        <a:latin typeface="PT Sans"/>
                        <a:ea typeface="PT Sans"/>
                        <a:cs typeface="PT Sans"/>
                        <a:sym typeface="PT Sans"/>
                      </a:endParaRPr>
                    </a:p>
                  </a:txBody>
                  <a:tcPr marL="91425" marR="91425" marT="91425" marB="91425">
                    <a:solidFill>
                      <a:srgbClr val="FABED2">
                        <a:alpha val="49100"/>
                      </a:srgbClr>
                    </a:solidFill>
                  </a:tcPr>
                </a:tc>
                <a:tc hMerge="1">
                  <a:txBody>
                    <a:bodyPr/>
                    <a:lstStyle/>
                    <a:p>
                      <a:endParaRPr lang="en-US"/>
                    </a:p>
                  </a:txBody>
                  <a:tcPr/>
                </a:tc>
                <a:extLst>
                  <a:ext uri="{0D108BD9-81ED-4DB2-BD59-A6C34878D82A}">
                    <a16:rowId xmlns:a16="http://schemas.microsoft.com/office/drawing/2014/main" val="10000"/>
                  </a:ext>
                </a:extLst>
              </a:tr>
              <a:tr h="31792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extLst>
                  <a:ext uri="{0D108BD9-81ED-4DB2-BD59-A6C34878D82A}">
                    <a16:rowId xmlns:a16="http://schemas.microsoft.com/office/drawing/2014/main" val="10001"/>
                  </a:ext>
                </a:extLst>
              </a:tr>
              <a:tr h="457800">
                <a:tc rowSpan="2">
                  <a:txBody>
                    <a:bodyPr/>
                    <a:lstStyle/>
                    <a:p>
                      <a:pPr marL="0" lvl="0" indent="0" algn="ctr" rtl="0">
                        <a:spcBef>
                          <a:spcPts val="0"/>
                        </a:spcBef>
                        <a:spcAft>
                          <a:spcPts val="0"/>
                        </a:spcAft>
                        <a:buNone/>
                      </a:pPr>
                      <a:r>
                        <a:rPr lang="en" sz="1300" b="1">
                          <a:latin typeface="PT Sans"/>
                          <a:ea typeface="PT Sans"/>
                          <a:cs typeface="PT Sans"/>
                          <a:sym typeface="PT Sans"/>
                        </a:rPr>
                        <a:t>Actual</a:t>
                      </a:r>
                      <a:endParaRPr sz="1300" b="1">
                        <a:latin typeface="PT Sans"/>
                        <a:ea typeface="PT Sans"/>
                        <a:cs typeface="PT Sans"/>
                        <a:sym typeface="PT Sans"/>
                      </a:endParaRPr>
                    </a:p>
                  </a:txBody>
                  <a:tcPr marL="91425" marR="91425" marT="91425" marB="91425">
                    <a:solidFill>
                      <a:srgbClr val="FABED2">
                        <a:alpha val="49100"/>
                      </a:srgbClr>
                    </a:solidFill>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TN</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8345</a:t>
                      </a:r>
                      <a:endParaRPr sz="1300" b="1">
                        <a:solidFill>
                          <a:srgbClr val="00C3B1"/>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FP</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2837</a:t>
                      </a:r>
                      <a:endParaRPr sz="1300" b="1">
                        <a:solidFill>
                          <a:schemeClr val="lt2"/>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2"/>
                  </a:ext>
                </a:extLst>
              </a:tr>
              <a:tr h="457800">
                <a:tc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FN</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1319</a:t>
                      </a:r>
                      <a:endParaRPr sz="1300" b="1">
                        <a:solidFill>
                          <a:schemeClr val="lt2"/>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TP</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4282</a:t>
                      </a:r>
                      <a:endParaRPr sz="1300" b="1">
                        <a:solidFill>
                          <a:srgbClr val="00C3B1"/>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graphicFrame>
        <p:nvGraphicFramePr>
          <p:cNvPr id="657" name="Google Shape;657;p50"/>
          <p:cNvGraphicFramePr/>
          <p:nvPr/>
        </p:nvGraphicFramePr>
        <p:xfrm>
          <a:off x="5062325" y="913975"/>
          <a:ext cx="3034850" cy="1920120"/>
        </p:xfrm>
        <a:graphic>
          <a:graphicData uri="http://schemas.openxmlformats.org/drawingml/2006/table">
            <a:tbl>
              <a:tblPr>
                <a:noFill/>
                <a:tableStyleId>{408BD678-C006-439C-82BE-D4003339057C}</a:tableStyleId>
              </a:tblPr>
              <a:tblGrid>
                <a:gridCol w="731775">
                  <a:extLst>
                    <a:ext uri="{9D8B030D-6E8A-4147-A177-3AD203B41FA5}">
                      <a16:colId xmlns:a16="http://schemas.microsoft.com/office/drawing/2014/main" val="20000"/>
                    </a:ext>
                  </a:extLst>
                </a:gridCol>
                <a:gridCol w="521275">
                  <a:extLst>
                    <a:ext uri="{9D8B030D-6E8A-4147-A177-3AD203B41FA5}">
                      <a16:colId xmlns:a16="http://schemas.microsoft.com/office/drawing/2014/main" val="20001"/>
                    </a:ext>
                  </a:extLst>
                </a:gridCol>
                <a:gridCol w="840950">
                  <a:extLst>
                    <a:ext uri="{9D8B030D-6E8A-4147-A177-3AD203B41FA5}">
                      <a16:colId xmlns:a16="http://schemas.microsoft.com/office/drawing/2014/main" val="20002"/>
                    </a:ext>
                  </a:extLst>
                </a:gridCol>
                <a:gridCol w="940850">
                  <a:extLst>
                    <a:ext uri="{9D8B030D-6E8A-4147-A177-3AD203B41FA5}">
                      <a16:colId xmlns:a16="http://schemas.microsoft.com/office/drawing/2014/main" val="20003"/>
                    </a:ext>
                  </a:extLst>
                </a:gridCol>
              </a:tblGrid>
              <a:tr h="309950">
                <a:tc rowSpan="2" gridSpan="2">
                  <a:txBody>
                    <a:bodyPr/>
                    <a:lstStyle/>
                    <a:p>
                      <a:pPr marL="0" lvl="0" indent="0" algn="ctr" rtl="0">
                        <a:spcBef>
                          <a:spcPts val="0"/>
                        </a:spcBef>
                        <a:spcAft>
                          <a:spcPts val="0"/>
                        </a:spcAft>
                        <a:buNone/>
                      </a:pPr>
                      <a:r>
                        <a:rPr lang="en" sz="1300" b="1">
                          <a:latin typeface="PT Sans"/>
                          <a:ea typeface="PT Sans"/>
                          <a:cs typeface="PT Sans"/>
                          <a:sym typeface="PT Sans"/>
                        </a:rPr>
                        <a:t>CART</a:t>
                      </a:r>
                      <a:endParaRPr sz="1300" b="1">
                        <a:latin typeface="PT Sans"/>
                        <a:ea typeface="PT Sans"/>
                        <a:cs typeface="PT Sans"/>
                        <a:sym typeface="PT Sans"/>
                      </a:endParaRPr>
                    </a:p>
                  </a:txBody>
                  <a:tcPr marL="91425" marR="91425" marT="91425" marB="91425">
                    <a:solidFill>
                      <a:schemeClr val="accent1"/>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300" b="1">
                          <a:latin typeface="PT Sans"/>
                          <a:ea typeface="PT Sans"/>
                          <a:cs typeface="PT Sans"/>
                          <a:sym typeface="PT Sans"/>
                        </a:rPr>
                        <a:t>Predicted</a:t>
                      </a:r>
                      <a:endParaRPr sz="1300" b="1">
                        <a:latin typeface="PT Sans"/>
                        <a:ea typeface="PT Sans"/>
                        <a:cs typeface="PT Sans"/>
                        <a:sym typeface="PT Sans"/>
                      </a:endParaRPr>
                    </a:p>
                  </a:txBody>
                  <a:tcPr marL="91425" marR="91425" marT="91425" marB="91425">
                    <a:solidFill>
                      <a:srgbClr val="FABED2">
                        <a:alpha val="49100"/>
                      </a:srgbClr>
                    </a:solidFill>
                  </a:tcPr>
                </a:tc>
                <a:tc hMerge="1">
                  <a:txBody>
                    <a:bodyPr/>
                    <a:lstStyle/>
                    <a:p>
                      <a:endParaRPr lang="en-US"/>
                    </a:p>
                  </a:txBody>
                  <a:tcPr/>
                </a:tc>
                <a:extLst>
                  <a:ext uri="{0D108BD9-81ED-4DB2-BD59-A6C34878D82A}">
                    <a16:rowId xmlns:a16="http://schemas.microsoft.com/office/drawing/2014/main" val="10000"/>
                  </a:ext>
                </a:extLst>
              </a:tr>
              <a:tr h="3099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extLst>
                  <a:ext uri="{0D108BD9-81ED-4DB2-BD59-A6C34878D82A}">
                    <a16:rowId xmlns:a16="http://schemas.microsoft.com/office/drawing/2014/main" val="10001"/>
                  </a:ext>
                </a:extLst>
              </a:tr>
              <a:tr h="464950">
                <a:tc rowSpan="2">
                  <a:txBody>
                    <a:bodyPr/>
                    <a:lstStyle/>
                    <a:p>
                      <a:pPr marL="0" lvl="0" indent="0" algn="ctr" rtl="0">
                        <a:spcBef>
                          <a:spcPts val="0"/>
                        </a:spcBef>
                        <a:spcAft>
                          <a:spcPts val="0"/>
                        </a:spcAft>
                        <a:buNone/>
                      </a:pPr>
                      <a:r>
                        <a:rPr lang="en" sz="1300" b="1">
                          <a:latin typeface="PT Sans"/>
                          <a:ea typeface="PT Sans"/>
                          <a:cs typeface="PT Sans"/>
                          <a:sym typeface="PT Sans"/>
                        </a:rPr>
                        <a:t>Actual</a:t>
                      </a:r>
                      <a:endParaRPr sz="1300" b="1">
                        <a:latin typeface="PT Sans"/>
                        <a:ea typeface="PT Sans"/>
                        <a:cs typeface="PT Sans"/>
                        <a:sym typeface="PT Sans"/>
                      </a:endParaRPr>
                    </a:p>
                  </a:txBody>
                  <a:tcPr marL="91425" marR="91425" marT="91425" marB="91425">
                    <a:solidFill>
                      <a:srgbClr val="FABED2">
                        <a:alpha val="49100"/>
                      </a:srgbClr>
                    </a:solidFill>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TN</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9524</a:t>
                      </a:r>
                      <a:endParaRPr sz="1300" b="1">
                        <a:solidFill>
                          <a:srgbClr val="00C3B1"/>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FP</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1678</a:t>
                      </a:r>
                      <a:endParaRPr sz="1300" b="1">
                        <a:solidFill>
                          <a:schemeClr val="lt2"/>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2"/>
                  </a:ext>
                </a:extLst>
              </a:tr>
              <a:tr h="464950">
                <a:tc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FN</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2261</a:t>
                      </a:r>
                      <a:endParaRPr sz="1300" b="1">
                        <a:solidFill>
                          <a:schemeClr val="lt2"/>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TP</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3340</a:t>
                      </a:r>
                      <a:endParaRPr sz="1300" b="1">
                        <a:solidFill>
                          <a:srgbClr val="00C3B1"/>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graphicFrame>
        <p:nvGraphicFramePr>
          <p:cNvPr id="658" name="Google Shape;658;p50"/>
          <p:cNvGraphicFramePr/>
          <p:nvPr/>
        </p:nvGraphicFramePr>
        <p:xfrm>
          <a:off x="980050" y="2954175"/>
          <a:ext cx="3034850" cy="1920120"/>
        </p:xfrm>
        <a:graphic>
          <a:graphicData uri="http://schemas.openxmlformats.org/drawingml/2006/table">
            <a:tbl>
              <a:tblPr>
                <a:noFill/>
                <a:tableStyleId>{408BD678-C006-439C-82BE-D4003339057C}</a:tableStyleId>
              </a:tblPr>
              <a:tblGrid>
                <a:gridCol w="731775">
                  <a:extLst>
                    <a:ext uri="{9D8B030D-6E8A-4147-A177-3AD203B41FA5}">
                      <a16:colId xmlns:a16="http://schemas.microsoft.com/office/drawing/2014/main" val="20000"/>
                    </a:ext>
                  </a:extLst>
                </a:gridCol>
                <a:gridCol w="521275">
                  <a:extLst>
                    <a:ext uri="{9D8B030D-6E8A-4147-A177-3AD203B41FA5}">
                      <a16:colId xmlns:a16="http://schemas.microsoft.com/office/drawing/2014/main" val="20001"/>
                    </a:ext>
                  </a:extLst>
                </a:gridCol>
                <a:gridCol w="840950">
                  <a:extLst>
                    <a:ext uri="{9D8B030D-6E8A-4147-A177-3AD203B41FA5}">
                      <a16:colId xmlns:a16="http://schemas.microsoft.com/office/drawing/2014/main" val="20002"/>
                    </a:ext>
                  </a:extLst>
                </a:gridCol>
                <a:gridCol w="940850">
                  <a:extLst>
                    <a:ext uri="{9D8B030D-6E8A-4147-A177-3AD203B41FA5}">
                      <a16:colId xmlns:a16="http://schemas.microsoft.com/office/drawing/2014/main" val="20003"/>
                    </a:ext>
                  </a:extLst>
                </a:gridCol>
              </a:tblGrid>
              <a:tr h="340200">
                <a:tc rowSpan="2" gridSpan="2">
                  <a:txBody>
                    <a:bodyPr/>
                    <a:lstStyle/>
                    <a:p>
                      <a:pPr marL="0" lvl="0" indent="0" algn="ctr" rtl="0">
                        <a:spcBef>
                          <a:spcPts val="0"/>
                        </a:spcBef>
                        <a:spcAft>
                          <a:spcPts val="0"/>
                        </a:spcAft>
                        <a:buNone/>
                      </a:pPr>
                      <a:r>
                        <a:rPr lang="en" sz="1300" b="1">
                          <a:latin typeface="PT Sans"/>
                          <a:ea typeface="PT Sans"/>
                          <a:cs typeface="PT Sans"/>
                          <a:sym typeface="PT Sans"/>
                        </a:rPr>
                        <a:t>Random Forest</a:t>
                      </a:r>
                      <a:endParaRPr sz="1300" b="1">
                        <a:latin typeface="PT Sans"/>
                        <a:ea typeface="PT Sans"/>
                        <a:cs typeface="PT Sans"/>
                        <a:sym typeface="PT Sans"/>
                      </a:endParaRPr>
                    </a:p>
                  </a:txBody>
                  <a:tcPr marL="91425" marR="91425" marT="91425" marB="91425">
                    <a:solidFill>
                      <a:schemeClr val="accent1"/>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300" b="1">
                          <a:latin typeface="PT Sans"/>
                          <a:ea typeface="PT Sans"/>
                          <a:cs typeface="PT Sans"/>
                          <a:sym typeface="PT Sans"/>
                        </a:rPr>
                        <a:t>Predicted</a:t>
                      </a:r>
                      <a:endParaRPr sz="1300" b="1">
                        <a:latin typeface="PT Sans"/>
                        <a:ea typeface="PT Sans"/>
                        <a:cs typeface="PT Sans"/>
                        <a:sym typeface="PT Sans"/>
                      </a:endParaRPr>
                    </a:p>
                  </a:txBody>
                  <a:tcPr marL="91425" marR="91425" marT="91425" marB="91425">
                    <a:solidFill>
                      <a:srgbClr val="FABED2">
                        <a:alpha val="49100"/>
                      </a:srgbClr>
                    </a:solidFill>
                  </a:tcPr>
                </a:tc>
                <a:tc hMerge="1">
                  <a:txBody>
                    <a:bodyPr/>
                    <a:lstStyle/>
                    <a:p>
                      <a:endParaRPr lang="en-US"/>
                    </a:p>
                  </a:txBody>
                  <a:tcPr/>
                </a:tc>
                <a:extLst>
                  <a:ext uri="{0D108BD9-81ED-4DB2-BD59-A6C34878D82A}">
                    <a16:rowId xmlns:a16="http://schemas.microsoft.com/office/drawing/2014/main" val="10000"/>
                  </a:ext>
                </a:extLst>
              </a:tr>
              <a:tr h="34020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extLst>
                  <a:ext uri="{0D108BD9-81ED-4DB2-BD59-A6C34878D82A}">
                    <a16:rowId xmlns:a16="http://schemas.microsoft.com/office/drawing/2014/main" val="10001"/>
                  </a:ext>
                </a:extLst>
              </a:tr>
              <a:tr h="510325">
                <a:tc rowSpan="2">
                  <a:txBody>
                    <a:bodyPr/>
                    <a:lstStyle/>
                    <a:p>
                      <a:pPr marL="0" lvl="0" indent="0" algn="ctr" rtl="0">
                        <a:spcBef>
                          <a:spcPts val="0"/>
                        </a:spcBef>
                        <a:spcAft>
                          <a:spcPts val="0"/>
                        </a:spcAft>
                        <a:buNone/>
                      </a:pPr>
                      <a:r>
                        <a:rPr lang="en" sz="1300" b="1">
                          <a:latin typeface="PT Sans"/>
                          <a:ea typeface="PT Sans"/>
                          <a:cs typeface="PT Sans"/>
                          <a:sym typeface="PT Sans"/>
                        </a:rPr>
                        <a:t>Actual</a:t>
                      </a:r>
                      <a:endParaRPr sz="1300" b="1">
                        <a:latin typeface="PT Sans"/>
                        <a:ea typeface="PT Sans"/>
                        <a:cs typeface="PT Sans"/>
                        <a:sym typeface="PT Sans"/>
                      </a:endParaRPr>
                    </a:p>
                  </a:txBody>
                  <a:tcPr marL="91425" marR="91425" marT="91425" marB="91425">
                    <a:solidFill>
                      <a:srgbClr val="FABED2">
                        <a:alpha val="49100"/>
                      </a:srgbClr>
                    </a:solidFill>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TN</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22254</a:t>
                      </a:r>
                      <a:endParaRPr sz="1300" b="1">
                        <a:solidFill>
                          <a:srgbClr val="00C3B1"/>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FP</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3882</a:t>
                      </a:r>
                      <a:endParaRPr sz="1300" b="1">
                        <a:solidFill>
                          <a:schemeClr val="lt2"/>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2"/>
                  </a:ext>
                </a:extLst>
              </a:tr>
              <a:tr h="510325">
                <a:tc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FN</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5742</a:t>
                      </a:r>
                      <a:endParaRPr sz="1300" b="1">
                        <a:solidFill>
                          <a:schemeClr val="lt2"/>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TP</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7326</a:t>
                      </a:r>
                      <a:endParaRPr sz="1300" b="1">
                        <a:solidFill>
                          <a:srgbClr val="00C3B1"/>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graphicFrame>
        <p:nvGraphicFramePr>
          <p:cNvPr id="659" name="Google Shape;659;p50"/>
          <p:cNvGraphicFramePr/>
          <p:nvPr/>
        </p:nvGraphicFramePr>
        <p:xfrm>
          <a:off x="5062325" y="2954175"/>
          <a:ext cx="3034850" cy="1920120"/>
        </p:xfrm>
        <a:graphic>
          <a:graphicData uri="http://schemas.openxmlformats.org/drawingml/2006/table">
            <a:tbl>
              <a:tblPr>
                <a:noFill/>
                <a:tableStyleId>{408BD678-C006-439C-82BE-D4003339057C}</a:tableStyleId>
              </a:tblPr>
              <a:tblGrid>
                <a:gridCol w="731775">
                  <a:extLst>
                    <a:ext uri="{9D8B030D-6E8A-4147-A177-3AD203B41FA5}">
                      <a16:colId xmlns:a16="http://schemas.microsoft.com/office/drawing/2014/main" val="20000"/>
                    </a:ext>
                  </a:extLst>
                </a:gridCol>
                <a:gridCol w="521275">
                  <a:extLst>
                    <a:ext uri="{9D8B030D-6E8A-4147-A177-3AD203B41FA5}">
                      <a16:colId xmlns:a16="http://schemas.microsoft.com/office/drawing/2014/main" val="20001"/>
                    </a:ext>
                  </a:extLst>
                </a:gridCol>
                <a:gridCol w="840950">
                  <a:extLst>
                    <a:ext uri="{9D8B030D-6E8A-4147-A177-3AD203B41FA5}">
                      <a16:colId xmlns:a16="http://schemas.microsoft.com/office/drawing/2014/main" val="20002"/>
                    </a:ext>
                  </a:extLst>
                </a:gridCol>
                <a:gridCol w="940850">
                  <a:extLst>
                    <a:ext uri="{9D8B030D-6E8A-4147-A177-3AD203B41FA5}">
                      <a16:colId xmlns:a16="http://schemas.microsoft.com/office/drawing/2014/main" val="20003"/>
                    </a:ext>
                  </a:extLst>
                </a:gridCol>
              </a:tblGrid>
              <a:tr h="340200">
                <a:tc rowSpan="2" gridSpan="2">
                  <a:txBody>
                    <a:bodyPr/>
                    <a:lstStyle/>
                    <a:p>
                      <a:pPr marL="0" lvl="0" indent="0" algn="l" rtl="0">
                        <a:spcBef>
                          <a:spcPts val="0"/>
                        </a:spcBef>
                        <a:spcAft>
                          <a:spcPts val="0"/>
                        </a:spcAft>
                        <a:buNone/>
                      </a:pPr>
                      <a:r>
                        <a:rPr lang="en" sz="1300" b="1">
                          <a:latin typeface="PT Sans"/>
                          <a:ea typeface="PT Sans"/>
                          <a:cs typeface="PT Sans"/>
                          <a:sym typeface="PT Sans"/>
                        </a:rPr>
                        <a:t>Neural Network</a:t>
                      </a:r>
                      <a:endParaRPr sz="1300" b="1">
                        <a:latin typeface="PT Sans"/>
                        <a:ea typeface="PT Sans"/>
                        <a:cs typeface="PT Sans"/>
                        <a:sym typeface="PT Sans"/>
                      </a:endParaRPr>
                    </a:p>
                  </a:txBody>
                  <a:tcPr marL="91425" marR="91425" marT="91425" marB="91425">
                    <a:solidFill>
                      <a:schemeClr val="accent1"/>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300" b="1">
                          <a:latin typeface="PT Sans"/>
                          <a:ea typeface="PT Sans"/>
                          <a:cs typeface="PT Sans"/>
                          <a:sym typeface="PT Sans"/>
                        </a:rPr>
                        <a:t>Predicted</a:t>
                      </a:r>
                      <a:endParaRPr sz="1300" b="1">
                        <a:latin typeface="PT Sans"/>
                        <a:ea typeface="PT Sans"/>
                        <a:cs typeface="PT Sans"/>
                        <a:sym typeface="PT Sans"/>
                      </a:endParaRPr>
                    </a:p>
                  </a:txBody>
                  <a:tcPr marL="91425" marR="91425" marT="91425" marB="91425">
                    <a:solidFill>
                      <a:srgbClr val="FABED2">
                        <a:alpha val="49100"/>
                      </a:srgbClr>
                    </a:solidFill>
                  </a:tcPr>
                </a:tc>
                <a:tc hMerge="1">
                  <a:txBody>
                    <a:bodyPr/>
                    <a:lstStyle/>
                    <a:p>
                      <a:endParaRPr lang="en-US"/>
                    </a:p>
                  </a:txBody>
                  <a:tcPr/>
                </a:tc>
                <a:extLst>
                  <a:ext uri="{0D108BD9-81ED-4DB2-BD59-A6C34878D82A}">
                    <a16:rowId xmlns:a16="http://schemas.microsoft.com/office/drawing/2014/main" val="10000"/>
                  </a:ext>
                </a:extLst>
              </a:tr>
              <a:tr h="34020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extLst>
                  <a:ext uri="{0D108BD9-81ED-4DB2-BD59-A6C34878D82A}">
                    <a16:rowId xmlns:a16="http://schemas.microsoft.com/office/drawing/2014/main" val="10001"/>
                  </a:ext>
                </a:extLst>
              </a:tr>
              <a:tr h="510325">
                <a:tc rowSpan="2">
                  <a:txBody>
                    <a:bodyPr/>
                    <a:lstStyle/>
                    <a:p>
                      <a:pPr marL="0" lvl="0" indent="0" algn="ctr" rtl="0">
                        <a:spcBef>
                          <a:spcPts val="0"/>
                        </a:spcBef>
                        <a:spcAft>
                          <a:spcPts val="0"/>
                        </a:spcAft>
                        <a:buNone/>
                      </a:pPr>
                      <a:r>
                        <a:rPr lang="en" sz="1300" b="1">
                          <a:latin typeface="PT Sans"/>
                          <a:ea typeface="PT Sans"/>
                          <a:cs typeface="PT Sans"/>
                          <a:sym typeface="PT Sans"/>
                        </a:rPr>
                        <a:t>Actual</a:t>
                      </a:r>
                      <a:endParaRPr sz="1300" b="1">
                        <a:latin typeface="PT Sans"/>
                        <a:ea typeface="PT Sans"/>
                        <a:cs typeface="PT Sans"/>
                        <a:sym typeface="PT Sans"/>
                      </a:endParaRPr>
                    </a:p>
                  </a:txBody>
                  <a:tcPr marL="91425" marR="91425" marT="91425" marB="91425">
                    <a:solidFill>
                      <a:srgbClr val="FABED2">
                        <a:alpha val="49100"/>
                      </a:srgbClr>
                    </a:solidFill>
                  </a:tcPr>
                </a:tc>
                <a:tc>
                  <a:txBody>
                    <a:bodyPr/>
                    <a:lstStyle/>
                    <a:p>
                      <a:pPr marL="0" lvl="0" indent="0" algn="ctr" rtl="0">
                        <a:spcBef>
                          <a:spcPts val="0"/>
                        </a:spcBef>
                        <a:spcAft>
                          <a:spcPts val="0"/>
                        </a:spcAft>
                        <a:buNone/>
                      </a:pPr>
                      <a:r>
                        <a:rPr lang="en" sz="1300" b="1">
                          <a:latin typeface="PT Sans"/>
                          <a:ea typeface="PT Sans"/>
                          <a:cs typeface="PT Sans"/>
                          <a:sym typeface="PT Sans"/>
                        </a:rPr>
                        <a:t>No</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TN</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10823</a:t>
                      </a:r>
                      <a:endParaRPr sz="1300" b="1">
                        <a:solidFill>
                          <a:srgbClr val="00C3B1"/>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FP</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379</a:t>
                      </a:r>
                      <a:endParaRPr sz="1300" b="1">
                        <a:solidFill>
                          <a:schemeClr val="lt2"/>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2"/>
                  </a:ext>
                </a:extLst>
              </a:tr>
              <a:tr h="510325">
                <a:tc vMerge="1">
                  <a:txBody>
                    <a:bodyPr/>
                    <a:lstStyle/>
                    <a:p>
                      <a:endParaRPr lang="en-US"/>
                    </a:p>
                  </a:txBody>
                  <a:tcPr/>
                </a:tc>
                <a:tc>
                  <a:txBody>
                    <a:bodyPr/>
                    <a:lstStyle/>
                    <a:p>
                      <a:pPr marL="0" lvl="0" indent="0" algn="ctr" rtl="0">
                        <a:spcBef>
                          <a:spcPts val="0"/>
                        </a:spcBef>
                        <a:spcAft>
                          <a:spcPts val="0"/>
                        </a:spcAft>
                        <a:buNone/>
                      </a:pPr>
                      <a:r>
                        <a:rPr lang="en" sz="1300" b="1">
                          <a:latin typeface="PT Sans"/>
                          <a:ea typeface="PT Sans"/>
                          <a:cs typeface="PT Sans"/>
                          <a:sym typeface="PT Sans"/>
                        </a:rPr>
                        <a:t>Yes</a:t>
                      </a:r>
                      <a:endParaRPr sz="1300" b="1">
                        <a:latin typeface="PT Sans"/>
                        <a:ea typeface="PT Sans"/>
                        <a:cs typeface="PT Sans"/>
                        <a:sym typeface="PT Sans"/>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sz="1300" b="1">
                          <a:solidFill>
                            <a:schemeClr val="lt2"/>
                          </a:solidFill>
                          <a:latin typeface="PT Sans"/>
                          <a:ea typeface="PT Sans"/>
                          <a:cs typeface="PT Sans"/>
                          <a:sym typeface="PT Sans"/>
                        </a:rPr>
                        <a:t>FN</a:t>
                      </a:r>
                      <a:endParaRPr sz="1300" b="1">
                        <a:solidFill>
                          <a:schemeClr val="lt2"/>
                        </a:solidFill>
                        <a:latin typeface="PT Sans"/>
                        <a:ea typeface="PT Sans"/>
                        <a:cs typeface="PT Sans"/>
                        <a:sym typeface="PT Sans"/>
                      </a:endParaRPr>
                    </a:p>
                    <a:p>
                      <a:pPr marL="0" lvl="0" indent="0" algn="ctr" rtl="0">
                        <a:spcBef>
                          <a:spcPts val="0"/>
                        </a:spcBef>
                        <a:spcAft>
                          <a:spcPts val="0"/>
                        </a:spcAft>
                        <a:buNone/>
                      </a:pPr>
                      <a:r>
                        <a:rPr lang="en" sz="1300" b="1">
                          <a:solidFill>
                            <a:schemeClr val="lt2"/>
                          </a:solidFill>
                          <a:latin typeface="PT Sans"/>
                          <a:ea typeface="PT Sans"/>
                          <a:cs typeface="PT Sans"/>
                          <a:sym typeface="PT Sans"/>
                        </a:rPr>
                        <a:t>4168</a:t>
                      </a:r>
                      <a:endParaRPr sz="1300" b="1">
                        <a:solidFill>
                          <a:schemeClr val="lt2"/>
                        </a:solidFill>
                        <a:latin typeface="PT Sans"/>
                        <a:ea typeface="PT Sans"/>
                        <a:cs typeface="PT Sans"/>
                        <a:sym typeface="PT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300" b="1">
                          <a:solidFill>
                            <a:srgbClr val="00C3B1"/>
                          </a:solidFill>
                          <a:latin typeface="PT Sans"/>
                          <a:ea typeface="PT Sans"/>
                          <a:cs typeface="PT Sans"/>
                          <a:sym typeface="PT Sans"/>
                        </a:rPr>
                        <a:t>TP</a:t>
                      </a:r>
                      <a:endParaRPr sz="1300" b="1">
                        <a:solidFill>
                          <a:srgbClr val="00C3B1"/>
                        </a:solidFill>
                        <a:latin typeface="PT Sans"/>
                        <a:ea typeface="PT Sans"/>
                        <a:cs typeface="PT Sans"/>
                        <a:sym typeface="PT Sans"/>
                      </a:endParaRPr>
                    </a:p>
                    <a:p>
                      <a:pPr marL="0" lvl="0" indent="0" algn="ctr" rtl="0">
                        <a:spcBef>
                          <a:spcPts val="0"/>
                        </a:spcBef>
                        <a:spcAft>
                          <a:spcPts val="0"/>
                        </a:spcAft>
                        <a:buNone/>
                      </a:pPr>
                      <a:r>
                        <a:rPr lang="en" sz="1300" b="1">
                          <a:solidFill>
                            <a:srgbClr val="00C3B1"/>
                          </a:solidFill>
                          <a:latin typeface="PT Sans"/>
                          <a:ea typeface="PT Sans"/>
                          <a:cs typeface="PT Sans"/>
                          <a:sym typeface="PT Sans"/>
                        </a:rPr>
                        <a:t>1433</a:t>
                      </a:r>
                      <a:endParaRPr sz="1300" b="1">
                        <a:solidFill>
                          <a:srgbClr val="00C3B1"/>
                        </a:solidFill>
                        <a:latin typeface="PT Sans"/>
                        <a:ea typeface="PT Sans"/>
                        <a:cs typeface="PT Sans"/>
                        <a:sym typeface="PT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sp>
        <p:nvSpPr>
          <p:cNvPr id="660" name="Google Shape;660;p50"/>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Lee Tin</a:t>
            </a:r>
            <a:endParaRPr sz="15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1"/>
          <p:cNvSpPr txBox="1">
            <a:spLocks noGrp="1"/>
          </p:cNvSpPr>
          <p:nvPr>
            <p:ph type="title"/>
          </p:nvPr>
        </p:nvSpPr>
        <p:spPr>
          <a:xfrm>
            <a:off x="205475" y="200875"/>
            <a:ext cx="39228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 Employed</a:t>
            </a:r>
            <a:endParaRPr sz="3000">
              <a:solidFill>
                <a:schemeClr val="lt2"/>
              </a:solidFill>
            </a:endParaRPr>
          </a:p>
        </p:txBody>
      </p:sp>
      <p:grpSp>
        <p:nvGrpSpPr>
          <p:cNvPr id="666" name="Google Shape;666;p51"/>
          <p:cNvGrpSpPr/>
          <p:nvPr/>
        </p:nvGrpSpPr>
        <p:grpSpPr>
          <a:xfrm>
            <a:off x="8143249" y="4118575"/>
            <a:ext cx="448436" cy="652758"/>
            <a:chOff x="8143249" y="4118575"/>
            <a:chExt cx="448436" cy="652758"/>
          </a:xfrm>
        </p:grpSpPr>
        <p:grpSp>
          <p:nvGrpSpPr>
            <p:cNvPr id="667" name="Google Shape;667;p51"/>
            <p:cNvGrpSpPr/>
            <p:nvPr/>
          </p:nvGrpSpPr>
          <p:grpSpPr>
            <a:xfrm rot="3198490">
              <a:off x="8279819" y="4173239"/>
              <a:ext cx="263390" cy="253114"/>
              <a:chOff x="6785077" y="4094824"/>
              <a:chExt cx="343922" cy="330504"/>
            </a:xfrm>
          </p:grpSpPr>
          <p:sp>
            <p:nvSpPr>
              <p:cNvPr id="668" name="Google Shape;668;p51"/>
              <p:cNvSpPr/>
              <p:nvPr/>
            </p:nvSpPr>
            <p:spPr>
              <a:xfrm>
                <a:off x="6893053" y="4198100"/>
                <a:ext cx="235946" cy="227228"/>
              </a:xfrm>
              <a:custGeom>
                <a:avLst/>
                <a:gdLst/>
                <a:ahLst/>
                <a:cxnLst/>
                <a:rect l="l" t="t" r="r" b="b"/>
                <a:pathLst>
                  <a:path w="5216" h="5023" extrusionOk="0">
                    <a:moveTo>
                      <a:pt x="2828" y="0"/>
                    </a:moveTo>
                    <a:lnTo>
                      <a:pt x="1" y="2744"/>
                    </a:lnTo>
                    <a:lnTo>
                      <a:pt x="1623" y="4426"/>
                    </a:lnTo>
                    <a:cubicBezTo>
                      <a:pt x="2008" y="4823"/>
                      <a:pt x="2521" y="5022"/>
                      <a:pt x="3035" y="5022"/>
                    </a:cubicBezTo>
                    <a:cubicBezTo>
                      <a:pt x="3531" y="5022"/>
                      <a:pt x="4029" y="4837"/>
                      <a:pt x="4412" y="4464"/>
                    </a:cubicBezTo>
                    <a:cubicBezTo>
                      <a:pt x="5193" y="3706"/>
                      <a:pt x="5216" y="2463"/>
                      <a:pt x="4458" y="1683"/>
                    </a:cubicBezTo>
                    <a:lnTo>
                      <a:pt x="2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69" name="Google Shape;669;p51"/>
              <p:cNvSpPr/>
              <p:nvPr/>
            </p:nvSpPr>
            <p:spPr>
              <a:xfrm>
                <a:off x="6785077" y="4094824"/>
                <a:ext cx="235946" cy="227409"/>
              </a:xfrm>
              <a:custGeom>
                <a:avLst/>
                <a:gdLst/>
                <a:ahLst/>
                <a:cxnLst/>
                <a:rect l="l" t="t" r="r" b="b"/>
                <a:pathLst>
                  <a:path w="5216" h="5027" extrusionOk="0">
                    <a:moveTo>
                      <a:pt x="2173" y="0"/>
                    </a:moveTo>
                    <a:cubicBezTo>
                      <a:pt x="1680" y="0"/>
                      <a:pt x="1186" y="184"/>
                      <a:pt x="804" y="555"/>
                    </a:cubicBezTo>
                    <a:cubicBezTo>
                      <a:pt x="23" y="1313"/>
                      <a:pt x="0" y="2563"/>
                      <a:pt x="758" y="3344"/>
                    </a:cubicBezTo>
                    <a:lnTo>
                      <a:pt x="2388" y="5027"/>
                    </a:lnTo>
                    <a:lnTo>
                      <a:pt x="5215" y="2283"/>
                    </a:lnTo>
                    <a:lnTo>
                      <a:pt x="3593" y="600"/>
                    </a:lnTo>
                    <a:cubicBezTo>
                      <a:pt x="3206" y="201"/>
                      <a:pt x="2690" y="0"/>
                      <a:pt x="2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670" name="Google Shape;670;p51"/>
            <p:cNvGrpSpPr/>
            <p:nvPr/>
          </p:nvGrpSpPr>
          <p:grpSpPr>
            <a:xfrm rot="-2410175">
              <a:off x="8193822" y="4463124"/>
              <a:ext cx="263386" cy="253110"/>
              <a:chOff x="6785077" y="4094824"/>
              <a:chExt cx="343922" cy="330504"/>
            </a:xfrm>
          </p:grpSpPr>
          <p:sp>
            <p:nvSpPr>
              <p:cNvPr id="671" name="Google Shape;671;p51"/>
              <p:cNvSpPr/>
              <p:nvPr/>
            </p:nvSpPr>
            <p:spPr>
              <a:xfrm>
                <a:off x="6893053" y="4198100"/>
                <a:ext cx="235946" cy="227228"/>
              </a:xfrm>
              <a:custGeom>
                <a:avLst/>
                <a:gdLst/>
                <a:ahLst/>
                <a:cxnLst/>
                <a:rect l="l" t="t" r="r" b="b"/>
                <a:pathLst>
                  <a:path w="5216" h="5023" extrusionOk="0">
                    <a:moveTo>
                      <a:pt x="2828" y="0"/>
                    </a:moveTo>
                    <a:lnTo>
                      <a:pt x="1" y="2744"/>
                    </a:lnTo>
                    <a:lnTo>
                      <a:pt x="1623" y="4426"/>
                    </a:lnTo>
                    <a:cubicBezTo>
                      <a:pt x="2008" y="4823"/>
                      <a:pt x="2521" y="5022"/>
                      <a:pt x="3035" y="5022"/>
                    </a:cubicBezTo>
                    <a:cubicBezTo>
                      <a:pt x="3531" y="5022"/>
                      <a:pt x="4029" y="4837"/>
                      <a:pt x="4412" y="4464"/>
                    </a:cubicBezTo>
                    <a:cubicBezTo>
                      <a:pt x="5193" y="3706"/>
                      <a:pt x="5216" y="2463"/>
                      <a:pt x="4458" y="1683"/>
                    </a:cubicBezTo>
                    <a:lnTo>
                      <a:pt x="2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672" name="Google Shape;672;p51"/>
              <p:cNvSpPr/>
              <p:nvPr/>
            </p:nvSpPr>
            <p:spPr>
              <a:xfrm>
                <a:off x="6785077" y="4094824"/>
                <a:ext cx="235946" cy="227409"/>
              </a:xfrm>
              <a:custGeom>
                <a:avLst/>
                <a:gdLst/>
                <a:ahLst/>
                <a:cxnLst/>
                <a:rect l="l" t="t" r="r" b="b"/>
                <a:pathLst>
                  <a:path w="5216" h="5027" extrusionOk="0">
                    <a:moveTo>
                      <a:pt x="2173" y="0"/>
                    </a:moveTo>
                    <a:cubicBezTo>
                      <a:pt x="1680" y="0"/>
                      <a:pt x="1186" y="184"/>
                      <a:pt x="804" y="555"/>
                    </a:cubicBezTo>
                    <a:cubicBezTo>
                      <a:pt x="23" y="1313"/>
                      <a:pt x="0" y="2563"/>
                      <a:pt x="758" y="3344"/>
                    </a:cubicBezTo>
                    <a:lnTo>
                      <a:pt x="2388" y="5027"/>
                    </a:lnTo>
                    <a:lnTo>
                      <a:pt x="5215" y="2283"/>
                    </a:lnTo>
                    <a:lnTo>
                      <a:pt x="3593" y="600"/>
                    </a:lnTo>
                    <a:cubicBezTo>
                      <a:pt x="3206" y="201"/>
                      <a:pt x="2690" y="0"/>
                      <a:pt x="2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sp>
        <p:nvSpPr>
          <p:cNvPr id="673" name="Google Shape;673;p5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graphicFrame>
        <p:nvGraphicFramePr>
          <p:cNvPr id="674" name="Google Shape;674;p51"/>
          <p:cNvGraphicFramePr/>
          <p:nvPr/>
        </p:nvGraphicFramePr>
        <p:xfrm>
          <a:off x="377700" y="1167913"/>
          <a:ext cx="5339325" cy="2829560"/>
        </p:xfrm>
        <a:graphic>
          <a:graphicData uri="http://schemas.openxmlformats.org/drawingml/2006/table">
            <a:tbl>
              <a:tblPr>
                <a:noFill/>
                <a:tableStyleId>{849793ED-8F71-4716-8E16-9A952845FB43}</a:tableStyleId>
              </a:tblPr>
              <a:tblGrid>
                <a:gridCol w="1280475">
                  <a:extLst>
                    <a:ext uri="{9D8B030D-6E8A-4147-A177-3AD203B41FA5}">
                      <a16:colId xmlns:a16="http://schemas.microsoft.com/office/drawing/2014/main" val="20000"/>
                    </a:ext>
                  </a:extLst>
                </a:gridCol>
                <a:gridCol w="775950">
                  <a:extLst>
                    <a:ext uri="{9D8B030D-6E8A-4147-A177-3AD203B41FA5}">
                      <a16:colId xmlns:a16="http://schemas.microsoft.com/office/drawing/2014/main" val="20001"/>
                    </a:ext>
                  </a:extLst>
                </a:gridCol>
                <a:gridCol w="762975">
                  <a:extLst>
                    <a:ext uri="{9D8B030D-6E8A-4147-A177-3AD203B41FA5}">
                      <a16:colId xmlns:a16="http://schemas.microsoft.com/office/drawing/2014/main" val="20002"/>
                    </a:ext>
                  </a:extLst>
                </a:gridCol>
                <a:gridCol w="848525">
                  <a:extLst>
                    <a:ext uri="{9D8B030D-6E8A-4147-A177-3AD203B41FA5}">
                      <a16:colId xmlns:a16="http://schemas.microsoft.com/office/drawing/2014/main" val="20003"/>
                    </a:ext>
                  </a:extLst>
                </a:gridCol>
                <a:gridCol w="753700">
                  <a:extLst>
                    <a:ext uri="{9D8B030D-6E8A-4147-A177-3AD203B41FA5}">
                      <a16:colId xmlns:a16="http://schemas.microsoft.com/office/drawing/2014/main" val="20004"/>
                    </a:ext>
                  </a:extLst>
                </a:gridCol>
                <a:gridCol w="917700">
                  <a:extLst>
                    <a:ext uri="{9D8B030D-6E8A-4147-A177-3AD203B41FA5}">
                      <a16:colId xmlns:a16="http://schemas.microsoft.com/office/drawing/2014/main" val="20005"/>
                    </a:ext>
                  </a:extLst>
                </a:gridCol>
              </a:tblGrid>
              <a:tr h="0">
                <a:tc>
                  <a:txBody>
                    <a:bodyPr/>
                    <a:lstStyle/>
                    <a:p>
                      <a:pPr marL="0" lvl="0" indent="0" algn="ctr" rtl="0">
                        <a:spcBef>
                          <a:spcPts val="0"/>
                        </a:spcBef>
                        <a:spcAft>
                          <a:spcPts val="0"/>
                        </a:spcAft>
                        <a:buNone/>
                      </a:pPr>
                      <a:r>
                        <a:rPr lang="en" sz="1600" b="1">
                          <a:latin typeface="PT Sans"/>
                          <a:ea typeface="PT Sans"/>
                          <a:cs typeface="PT Sans"/>
                          <a:sym typeface="PT Sans"/>
                        </a:rPr>
                        <a:t>Models</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PT Sans"/>
                          <a:ea typeface="PT Sans"/>
                          <a:cs typeface="PT Sans"/>
                          <a:sym typeface="PT Sans"/>
                        </a:rPr>
                        <a:t>TPR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b="1">
                          <a:latin typeface="PT Sans"/>
                          <a:ea typeface="PT Sans"/>
                          <a:cs typeface="PT Sans"/>
                          <a:sym typeface="PT Sans"/>
                        </a:rPr>
                        <a:t>FNR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b="1">
                          <a:latin typeface="PT Sans"/>
                          <a:ea typeface="PT Sans"/>
                          <a:cs typeface="PT Sans"/>
                          <a:sym typeface="PT Sans"/>
                        </a:rPr>
                        <a:t>FPR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b="1">
                          <a:latin typeface="PT Sans"/>
                          <a:ea typeface="PT Sans"/>
                          <a:cs typeface="PT Sans"/>
                          <a:sym typeface="PT Sans"/>
                        </a:rPr>
                        <a:t>TNR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b="1">
                          <a:latin typeface="PT Sans"/>
                          <a:ea typeface="PT Sans"/>
                          <a:cs typeface="PT Sans"/>
                          <a:sym typeface="PT Sans"/>
                        </a:rPr>
                        <a:t>Accuracy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600" b="1">
                          <a:latin typeface="PT Sans"/>
                          <a:ea typeface="PT Sans"/>
                          <a:cs typeface="PT Sans"/>
                          <a:sym typeface="PT Sans"/>
                        </a:rPr>
                        <a:t>Logistic Regression</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latin typeface="PT Sans"/>
                          <a:ea typeface="PT Sans"/>
                          <a:cs typeface="PT Sans"/>
                          <a:sym typeface="PT Sans"/>
                        </a:rPr>
                        <a:t>76.5</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23.5</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25.3</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74.7</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75.3</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600" b="1">
                          <a:latin typeface="PT Sans"/>
                          <a:ea typeface="PT Sans"/>
                          <a:cs typeface="PT Sans"/>
                          <a:sym typeface="PT Sans"/>
                        </a:rPr>
                        <a:t>CART</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latin typeface="PT Sans"/>
                          <a:ea typeface="PT Sans"/>
                          <a:cs typeface="PT Sans"/>
                          <a:sym typeface="PT Sans"/>
                        </a:rPr>
                        <a:t>59.6</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40.4</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15.0</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85.0</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76.6</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600" b="1">
                          <a:latin typeface="PT Sans"/>
                          <a:ea typeface="PT Sans"/>
                          <a:cs typeface="PT Sans"/>
                          <a:sym typeface="PT Sans"/>
                        </a:rPr>
                        <a:t>Random Forest </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latin typeface="PT Sans"/>
                          <a:ea typeface="PT Sans"/>
                          <a:cs typeface="PT Sans"/>
                          <a:sym typeface="PT Sans"/>
                        </a:rPr>
                        <a:t>56.1</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43.9</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14.9</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85.1</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75.5</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1600" b="1">
                          <a:latin typeface="PT Sans"/>
                          <a:ea typeface="PT Sans"/>
                          <a:cs typeface="PT Sans"/>
                          <a:sym typeface="PT Sans"/>
                        </a:rPr>
                        <a:t>Neural Network</a:t>
                      </a:r>
                      <a:endParaRPr sz="1600" b="1">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latin typeface="PT Sans"/>
                          <a:ea typeface="PT Sans"/>
                          <a:cs typeface="PT Sans"/>
                          <a:sym typeface="PT Sans"/>
                        </a:rPr>
                        <a:t>25.6</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74.4</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3.4</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96.6</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PT Sans"/>
                          <a:ea typeface="PT Sans"/>
                          <a:cs typeface="PT Sans"/>
                          <a:sym typeface="PT Sans"/>
                        </a:rPr>
                        <a:t>72.9</a:t>
                      </a:r>
                      <a:endParaRPr sz="1600">
                        <a:latin typeface="PT Sans"/>
                        <a:ea typeface="PT Sans"/>
                        <a:cs typeface="PT Sans"/>
                        <a:sym typeface="PT Sans"/>
                      </a:endParaRPr>
                    </a:p>
                  </a:txBody>
                  <a:tcPr marL="63500" marR="63500" marT="63500" marB="63500">
                    <a:lnL w="12700" cap="flat" cmpd="sng">
                      <a:solidFill>
                        <a:srgbClr val="C2C2C2"/>
                      </a:solidFill>
                      <a:prstDash val="solid"/>
                      <a:round/>
                      <a:headEnd type="none" w="sm" len="sm"/>
                      <a:tailEnd type="none" w="sm" len="sm"/>
                    </a:lnL>
                    <a:lnR w="12700" cap="flat" cmpd="sng">
                      <a:solidFill>
                        <a:srgbClr val="C2C2C2"/>
                      </a:solidFill>
                      <a:prstDash val="solid"/>
                      <a:round/>
                      <a:headEnd type="none" w="sm" len="sm"/>
                      <a:tailEnd type="none" w="sm" len="sm"/>
                    </a:lnR>
                    <a:lnT w="12700" cap="flat" cmpd="sng">
                      <a:solidFill>
                        <a:srgbClr val="C2C2C2"/>
                      </a:solidFill>
                      <a:prstDash val="solid"/>
                      <a:round/>
                      <a:headEnd type="none" w="sm" len="sm"/>
                      <a:tailEnd type="none" w="sm" len="sm"/>
                    </a:lnT>
                    <a:lnB w="12700" cap="flat" cmpd="sng">
                      <a:solidFill>
                        <a:srgbClr val="C2C2C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75" name="Google Shape;675;p51"/>
          <p:cNvSpPr/>
          <p:nvPr/>
        </p:nvSpPr>
        <p:spPr>
          <a:xfrm>
            <a:off x="5949300" y="1567125"/>
            <a:ext cx="2893200" cy="24648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T Sans"/>
              <a:buChar char="●"/>
            </a:pPr>
            <a:r>
              <a:rPr lang="en" sz="1600" u="sng">
                <a:latin typeface="PT Sans"/>
                <a:ea typeface="PT Sans"/>
                <a:cs typeface="PT Sans"/>
                <a:sym typeface="PT Sans"/>
              </a:rPr>
              <a:t>Logistic regression model</a:t>
            </a:r>
            <a:r>
              <a:rPr lang="en" sz="1600">
                <a:latin typeface="PT Sans"/>
                <a:ea typeface="PT Sans"/>
                <a:cs typeface="PT Sans"/>
                <a:sym typeface="PT Sans"/>
              </a:rPr>
              <a:t> has been selected as the </a:t>
            </a:r>
            <a:r>
              <a:rPr lang="en" sz="1600" u="sng">
                <a:latin typeface="PT Sans"/>
                <a:ea typeface="PT Sans"/>
                <a:cs typeface="PT Sans"/>
                <a:sym typeface="PT Sans"/>
              </a:rPr>
              <a:t>most optimal</a:t>
            </a:r>
            <a:r>
              <a:rPr lang="en" sz="1600">
                <a:latin typeface="PT Sans"/>
                <a:ea typeface="PT Sans"/>
                <a:cs typeface="PT Sans"/>
                <a:sym typeface="PT Sans"/>
              </a:rPr>
              <a:t> model</a:t>
            </a:r>
            <a:endParaRPr sz="1600">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All 4 models have </a:t>
            </a:r>
            <a:r>
              <a:rPr lang="en" sz="1600" u="sng">
                <a:latin typeface="PT Sans"/>
                <a:ea typeface="PT Sans"/>
                <a:cs typeface="PT Sans"/>
                <a:sym typeface="PT Sans"/>
              </a:rPr>
              <a:t>similar accuracy</a:t>
            </a:r>
            <a:endParaRPr sz="1600" u="sng">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Logistic regression has the </a:t>
            </a:r>
            <a:r>
              <a:rPr lang="en" sz="1600" u="sng">
                <a:latin typeface="PT Sans"/>
                <a:ea typeface="PT Sans"/>
                <a:cs typeface="PT Sans"/>
                <a:sym typeface="PT Sans"/>
              </a:rPr>
              <a:t>highest TPR of 76.5%</a:t>
            </a:r>
            <a:endParaRPr sz="1600" u="sng">
              <a:latin typeface="PT Sans"/>
              <a:ea typeface="PT Sans"/>
              <a:cs typeface="PT Sans"/>
              <a:sym typeface="PT Sans"/>
            </a:endParaRPr>
          </a:p>
        </p:txBody>
      </p:sp>
      <p:sp>
        <p:nvSpPr>
          <p:cNvPr id="676" name="Google Shape;676;p51"/>
          <p:cNvSpPr/>
          <p:nvPr/>
        </p:nvSpPr>
        <p:spPr>
          <a:xfrm>
            <a:off x="6610198" y="1167900"/>
            <a:ext cx="15714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T Sans"/>
                <a:ea typeface="PT Sans"/>
                <a:cs typeface="PT Sans"/>
                <a:sym typeface="PT Sans"/>
              </a:rPr>
              <a:t>Final Decision</a:t>
            </a:r>
            <a:endParaRPr sz="1600" b="1">
              <a:solidFill>
                <a:schemeClr val="lt1"/>
              </a:solidFill>
              <a:latin typeface="PT Sans"/>
              <a:ea typeface="PT Sans"/>
              <a:cs typeface="PT Sans"/>
              <a:sym typeface="PT Sans"/>
            </a:endParaRPr>
          </a:p>
        </p:txBody>
      </p:sp>
      <p:sp>
        <p:nvSpPr>
          <p:cNvPr id="677" name="Google Shape;677;p51"/>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Lee Tin</a:t>
            </a:r>
            <a:endParaRPr sz="1500" b="1"/>
          </a:p>
        </p:txBody>
      </p:sp>
      <p:sp>
        <p:nvSpPr>
          <p:cNvPr id="678" name="Google Shape;678;p51"/>
          <p:cNvSpPr/>
          <p:nvPr/>
        </p:nvSpPr>
        <p:spPr>
          <a:xfrm>
            <a:off x="301500" y="1744713"/>
            <a:ext cx="2223300" cy="707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2"/>
          <p:cNvSpPr txBox="1">
            <a:spLocks noGrp="1"/>
          </p:cNvSpPr>
          <p:nvPr>
            <p:ph type="title"/>
          </p:nvPr>
        </p:nvSpPr>
        <p:spPr>
          <a:xfrm>
            <a:off x="228750" y="154675"/>
            <a:ext cx="58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Business Insights from Models</a:t>
            </a:r>
            <a:endParaRPr sz="3000">
              <a:solidFill>
                <a:schemeClr val="lt2"/>
              </a:solidFill>
            </a:endParaRPr>
          </a:p>
        </p:txBody>
      </p:sp>
      <p:sp>
        <p:nvSpPr>
          <p:cNvPr id="684" name="Google Shape;684;p5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graphicFrame>
        <p:nvGraphicFramePr>
          <p:cNvPr id="685" name="Google Shape;685;p52"/>
          <p:cNvGraphicFramePr/>
          <p:nvPr/>
        </p:nvGraphicFramePr>
        <p:xfrm>
          <a:off x="490175" y="1716450"/>
          <a:ext cx="4038800" cy="2732530"/>
        </p:xfrm>
        <a:graphic>
          <a:graphicData uri="http://schemas.openxmlformats.org/drawingml/2006/table">
            <a:tbl>
              <a:tblPr>
                <a:noFill/>
                <a:tableStyleId>{408BD678-C006-439C-82BE-D4003339057C}</a:tableStyleId>
              </a:tblPr>
              <a:tblGrid>
                <a:gridCol w="2019400">
                  <a:extLst>
                    <a:ext uri="{9D8B030D-6E8A-4147-A177-3AD203B41FA5}">
                      <a16:colId xmlns:a16="http://schemas.microsoft.com/office/drawing/2014/main" val="20000"/>
                    </a:ext>
                  </a:extLst>
                </a:gridCol>
                <a:gridCol w="2019400">
                  <a:extLst>
                    <a:ext uri="{9D8B030D-6E8A-4147-A177-3AD203B41FA5}">
                      <a16:colId xmlns:a16="http://schemas.microsoft.com/office/drawing/2014/main" val="20001"/>
                    </a:ext>
                  </a:extLst>
                </a:gridCol>
              </a:tblGrid>
              <a:tr h="634775">
                <a:tc>
                  <a:txBody>
                    <a:bodyPr/>
                    <a:lstStyle/>
                    <a:p>
                      <a:pPr marL="0" lvl="0" indent="0" algn="ctr" rtl="0">
                        <a:spcBef>
                          <a:spcPts val="0"/>
                        </a:spcBef>
                        <a:spcAft>
                          <a:spcPts val="0"/>
                        </a:spcAft>
                        <a:buNone/>
                      </a:pPr>
                      <a:r>
                        <a:rPr lang="en" sz="1800" b="1">
                          <a:latin typeface="PT Sans"/>
                          <a:ea typeface="PT Sans"/>
                          <a:cs typeface="PT Sans"/>
                          <a:sym typeface="PT Sans"/>
                        </a:rPr>
                        <a:t>Variable</a:t>
                      </a:r>
                      <a:endParaRPr sz="1800" b="1">
                        <a:latin typeface="PT Sans"/>
                        <a:ea typeface="PT Sans"/>
                        <a:cs typeface="PT Sans"/>
                        <a:sym typeface="PT Sans"/>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sz="1800" b="1">
                          <a:latin typeface="PT Sans"/>
                          <a:ea typeface="PT Sans"/>
                          <a:cs typeface="PT Sans"/>
                          <a:sym typeface="PT Sans"/>
                        </a:rPr>
                        <a:t>Importance</a:t>
                      </a:r>
                      <a:endParaRPr sz="1800" b="1">
                        <a:latin typeface="PT Sans"/>
                        <a:ea typeface="PT Sans"/>
                        <a:cs typeface="PT Sans"/>
                        <a:sym typeface="PT Sans"/>
                      </a:endParaRPr>
                    </a:p>
                  </a:txBody>
                  <a:tcPr marL="91425" marR="91425" marT="91425" marB="91425">
                    <a:solidFill>
                      <a:schemeClr val="accent1"/>
                    </a:solidFill>
                  </a:tcPr>
                </a:tc>
                <a:extLst>
                  <a:ext uri="{0D108BD9-81ED-4DB2-BD59-A6C34878D82A}">
                    <a16:rowId xmlns:a16="http://schemas.microsoft.com/office/drawing/2014/main" val="10000"/>
                  </a:ext>
                </a:extLst>
              </a:tr>
              <a:tr h="634775">
                <a:tc>
                  <a:txBody>
                    <a:bodyPr/>
                    <a:lstStyle/>
                    <a:p>
                      <a:pPr marL="0" lvl="0" indent="0" algn="l" rtl="0">
                        <a:spcBef>
                          <a:spcPts val="0"/>
                        </a:spcBef>
                        <a:spcAft>
                          <a:spcPts val="0"/>
                        </a:spcAft>
                        <a:buNone/>
                      </a:pPr>
                      <a:r>
                        <a:rPr lang="en" sz="1800">
                          <a:latin typeface="PT Sans"/>
                          <a:ea typeface="PT Sans"/>
                          <a:cs typeface="PT Sans"/>
                          <a:sym typeface="PT Sans"/>
                        </a:rPr>
                        <a:t>AGE_GROUP</a:t>
                      </a:r>
                      <a:endParaRPr sz="1800">
                        <a:latin typeface="PT Sans"/>
                        <a:ea typeface="PT Sans"/>
                        <a:cs typeface="PT Sans"/>
                        <a:sym typeface="PT Sans"/>
                      </a:endParaRPr>
                    </a:p>
                    <a:p>
                      <a:pPr marL="0" lvl="0" indent="0" algn="l" rtl="0">
                        <a:spcBef>
                          <a:spcPts val="0"/>
                        </a:spcBef>
                        <a:spcAft>
                          <a:spcPts val="0"/>
                        </a:spcAft>
                        <a:buNone/>
                      </a:pPr>
                      <a:r>
                        <a:rPr lang="en" sz="1800">
                          <a:latin typeface="PT Sans"/>
                          <a:ea typeface="PT Sans"/>
                          <a:cs typeface="PT Sans"/>
                          <a:sym typeface="PT Sans"/>
                        </a:rPr>
                        <a:t>[above 65]</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18.815</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1"/>
                  </a:ext>
                </a:extLst>
              </a:tr>
              <a:tr h="634775">
                <a:tc>
                  <a:txBody>
                    <a:bodyPr/>
                    <a:lstStyle/>
                    <a:p>
                      <a:pPr marL="0" lvl="0" indent="0" algn="l" rtl="0">
                        <a:spcBef>
                          <a:spcPts val="0"/>
                        </a:spcBef>
                        <a:spcAft>
                          <a:spcPts val="0"/>
                        </a:spcAft>
                        <a:buNone/>
                      </a:pPr>
                      <a:r>
                        <a:rPr lang="en" sz="1800">
                          <a:latin typeface="PT Sans"/>
                          <a:ea typeface="PT Sans"/>
                          <a:cs typeface="PT Sans"/>
                          <a:sym typeface="PT Sans"/>
                        </a:rPr>
                        <a:t>GENERAL HEALTH</a:t>
                      </a:r>
                      <a:endParaRPr sz="1800">
                        <a:latin typeface="PT Sans"/>
                        <a:ea typeface="PT Sans"/>
                        <a:cs typeface="PT Sans"/>
                        <a:sym typeface="PT Sans"/>
                      </a:endParaRPr>
                    </a:p>
                    <a:p>
                      <a:pPr marL="0" lvl="0" indent="0" algn="l" rtl="0">
                        <a:spcBef>
                          <a:spcPts val="0"/>
                        </a:spcBef>
                        <a:spcAft>
                          <a:spcPts val="0"/>
                        </a:spcAft>
                        <a:buNone/>
                      </a:pPr>
                      <a:r>
                        <a:rPr lang="en" sz="1800">
                          <a:latin typeface="PT Sans"/>
                          <a:ea typeface="PT Sans"/>
                          <a:cs typeface="PT Sans"/>
                          <a:sym typeface="PT Sans"/>
                        </a:rPr>
                        <a:t>[fair &amp; poor]</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26.030</a:t>
                      </a:r>
                      <a:endParaRPr sz="1800">
                        <a:latin typeface="PT Sans"/>
                        <a:ea typeface="PT Sans"/>
                        <a:cs typeface="PT Sans"/>
                        <a:sym typeface="PT Sans"/>
                      </a:endParaRPr>
                    </a:p>
                    <a:p>
                      <a:pPr marL="0" lvl="0" indent="0" algn="l" rtl="0">
                        <a:spcBef>
                          <a:spcPts val="0"/>
                        </a:spcBef>
                        <a:spcAft>
                          <a:spcPts val="0"/>
                        </a:spcAft>
                        <a:buNone/>
                      </a:pPr>
                      <a:r>
                        <a:rPr lang="en" sz="1800">
                          <a:latin typeface="PT Sans"/>
                          <a:ea typeface="PT Sans"/>
                          <a:cs typeface="PT Sans"/>
                          <a:sym typeface="PT Sans"/>
                        </a:rPr>
                        <a:t>25.663</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2"/>
                  </a:ext>
                </a:extLst>
              </a:tr>
              <a:tr h="634775">
                <a:tc>
                  <a:txBody>
                    <a:bodyPr/>
                    <a:lstStyle/>
                    <a:p>
                      <a:pPr marL="0" lvl="0" indent="0" algn="l" rtl="0">
                        <a:spcBef>
                          <a:spcPts val="0"/>
                        </a:spcBef>
                        <a:spcAft>
                          <a:spcPts val="0"/>
                        </a:spcAft>
                        <a:buNone/>
                      </a:pPr>
                      <a:r>
                        <a:rPr lang="en" sz="1800">
                          <a:latin typeface="PT Sans"/>
                          <a:ea typeface="PT Sans"/>
                          <a:cs typeface="PT Sans"/>
                          <a:sym typeface="PT Sans"/>
                        </a:rPr>
                        <a:t>STROKE</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18.665</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3"/>
                  </a:ext>
                </a:extLst>
              </a:tr>
            </a:tbl>
          </a:graphicData>
        </a:graphic>
      </p:graphicFrame>
      <p:sp>
        <p:nvSpPr>
          <p:cNvPr id="686" name="Google Shape;686;p52"/>
          <p:cNvSpPr/>
          <p:nvPr/>
        </p:nvSpPr>
        <p:spPr>
          <a:xfrm>
            <a:off x="5266125" y="1716525"/>
            <a:ext cx="3429000" cy="27324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T Sans"/>
              <a:buChar char="●"/>
            </a:pPr>
            <a:r>
              <a:rPr lang="en" sz="1600">
                <a:latin typeface="PT Sans"/>
                <a:ea typeface="PT Sans"/>
                <a:cs typeface="PT Sans"/>
                <a:sym typeface="PT Sans"/>
              </a:rPr>
              <a:t>These variables appear to have </a:t>
            </a:r>
            <a:r>
              <a:rPr lang="en" sz="1600" u="sng">
                <a:latin typeface="PT Sans"/>
                <a:ea typeface="PT Sans"/>
                <a:cs typeface="PT Sans"/>
                <a:sym typeface="PT Sans"/>
              </a:rPr>
              <a:t>notable impacts</a:t>
            </a:r>
            <a:r>
              <a:rPr lang="en" sz="1600">
                <a:latin typeface="PT Sans"/>
                <a:ea typeface="PT Sans"/>
                <a:cs typeface="PT Sans"/>
                <a:sym typeface="PT Sans"/>
              </a:rPr>
              <a:t> on the likelihood of developing CVD</a:t>
            </a:r>
            <a:endParaRPr sz="1600">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457200" lvl="0" indent="-330200" algn="l" rtl="0">
              <a:spcBef>
                <a:spcPts val="0"/>
              </a:spcBef>
              <a:spcAft>
                <a:spcPts val="0"/>
              </a:spcAft>
              <a:buSzPts val="1600"/>
              <a:buFont typeface="PT Sans"/>
              <a:buChar char="●"/>
            </a:pPr>
            <a:r>
              <a:rPr lang="en" sz="1600">
                <a:latin typeface="PT Sans"/>
                <a:ea typeface="PT Sans"/>
                <a:cs typeface="PT Sans"/>
                <a:sym typeface="PT Sans"/>
              </a:rPr>
              <a:t>Understanding the importance of these variables can </a:t>
            </a:r>
            <a:r>
              <a:rPr lang="en" sz="1600" u="sng">
                <a:latin typeface="PT Sans"/>
                <a:ea typeface="PT Sans"/>
                <a:cs typeface="PT Sans"/>
                <a:sym typeface="PT Sans"/>
              </a:rPr>
              <a:t>enable more targeted</a:t>
            </a:r>
            <a:r>
              <a:rPr lang="en" sz="1600">
                <a:latin typeface="PT Sans"/>
                <a:ea typeface="PT Sans"/>
                <a:cs typeface="PT Sans"/>
                <a:sym typeface="PT Sans"/>
              </a:rPr>
              <a:t> and </a:t>
            </a:r>
            <a:r>
              <a:rPr lang="en" sz="1600" u="sng">
                <a:latin typeface="PT Sans"/>
                <a:ea typeface="PT Sans"/>
                <a:cs typeface="PT Sans"/>
                <a:sym typeface="PT Sans"/>
              </a:rPr>
              <a:t>effective preventive strategies</a:t>
            </a:r>
            <a:endParaRPr sz="1600" u="sng">
              <a:latin typeface="PT Sans"/>
              <a:ea typeface="PT Sans"/>
              <a:cs typeface="PT Sans"/>
              <a:sym typeface="PT Sans"/>
            </a:endParaRPr>
          </a:p>
        </p:txBody>
      </p:sp>
      <p:sp>
        <p:nvSpPr>
          <p:cNvPr id="687" name="Google Shape;687;p52"/>
          <p:cNvSpPr/>
          <p:nvPr/>
        </p:nvSpPr>
        <p:spPr>
          <a:xfrm>
            <a:off x="6194923" y="1303225"/>
            <a:ext cx="15714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Insights</a:t>
            </a:r>
            <a:endParaRPr sz="1800" b="1">
              <a:solidFill>
                <a:schemeClr val="lt1"/>
              </a:solidFill>
              <a:latin typeface="PT Sans"/>
              <a:ea typeface="PT Sans"/>
              <a:cs typeface="PT Sans"/>
              <a:sym typeface="PT Sans"/>
            </a:endParaRPr>
          </a:p>
        </p:txBody>
      </p:sp>
      <p:sp>
        <p:nvSpPr>
          <p:cNvPr id="688" name="Google Shape;688;p52"/>
          <p:cNvSpPr txBox="1"/>
          <p:nvPr/>
        </p:nvSpPr>
        <p:spPr>
          <a:xfrm>
            <a:off x="490175" y="1303225"/>
            <a:ext cx="32430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PT Sans"/>
                <a:ea typeface="PT Sans"/>
                <a:cs typeface="PT Sans"/>
                <a:sym typeface="PT Sans"/>
              </a:rPr>
              <a:t>VARIABLE IMPORTANCE</a:t>
            </a:r>
            <a:endParaRPr sz="2000" b="1">
              <a:solidFill>
                <a:schemeClr val="lt2"/>
              </a:solidFill>
              <a:latin typeface="PT Sans"/>
              <a:ea typeface="PT Sans"/>
              <a:cs typeface="PT Sans"/>
              <a:sym typeface="PT Sans"/>
            </a:endParaRPr>
          </a:p>
        </p:txBody>
      </p:sp>
      <p:sp>
        <p:nvSpPr>
          <p:cNvPr id="689" name="Google Shape;689;p52"/>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Lee Tin</a:t>
            </a:r>
            <a:endParaRPr sz="15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3"/>
          <p:cNvSpPr txBox="1">
            <a:spLocks noGrp="1"/>
          </p:cNvSpPr>
          <p:nvPr>
            <p:ph type="title"/>
          </p:nvPr>
        </p:nvSpPr>
        <p:spPr>
          <a:xfrm>
            <a:off x="228750" y="154675"/>
            <a:ext cx="58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Business Insights from Models</a:t>
            </a:r>
            <a:endParaRPr sz="3000">
              <a:solidFill>
                <a:schemeClr val="lt2"/>
              </a:solidFill>
            </a:endParaRPr>
          </a:p>
        </p:txBody>
      </p:sp>
      <p:sp>
        <p:nvSpPr>
          <p:cNvPr id="695" name="Google Shape;695;p5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graphicFrame>
        <p:nvGraphicFramePr>
          <p:cNvPr id="696" name="Google Shape;696;p53"/>
          <p:cNvGraphicFramePr/>
          <p:nvPr/>
        </p:nvGraphicFramePr>
        <p:xfrm>
          <a:off x="456100" y="1543050"/>
          <a:ext cx="3442700" cy="3054400"/>
        </p:xfrm>
        <a:graphic>
          <a:graphicData uri="http://schemas.openxmlformats.org/drawingml/2006/table">
            <a:tbl>
              <a:tblPr>
                <a:noFill/>
                <a:tableStyleId>{408BD678-C006-439C-82BE-D4003339057C}</a:tableStyleId>
              </a:tblPr>
              <a:tblGrid>
                <a:gridCol w="2019400">
                  <a:extLst>
                    <a:ext uri="{9D8B030D-6E8A-4147-A177-3AD203B41FA5}">
                      <a16:colId xmlns:a16="http://schemas.microsoft.com/office/drawing/2014/main" val="20000"/>
                    </a:ext>
                  </a:extLst>
                </a:gridCol>
                <a:gridCol w="1423300">
                  <a:extLst>
                    <a:ext uri="{9D8B030D-6E8A-4147-A177-3AD203B41FA5}">
                      <a16:colId xmlns:a16="http://schemas.microsoft.com/office/drawing/2014/main" val="20001"/>
                    </a:ext>
                  </a:extLst>
                </a:gridCol>
              </a:tblGrid>
              <a:tr h="709550">
                <a:tc>
                  <a:txBody>
                    <a:bodyPr/>
                    <a:lstStyle/>
                    <a:p>
                      <a:pPr marL="0" lvl="0" indent="0" algn="ctr" rtl="0">
                        <a:spcBef>
                          <a:spcPts val="0"/>
                        </a:spcBef>
                        <a:spcAft>
                          <a:spcPts val="0"/>
                        </a:spcAft>
                        <a:buNone/>
                      </a:pPr>
                      <a:r>
                        <a:rPr lang="en" sz="1800" b="1">
                          <a:latin typeface="PT Sans"/>
                          <a:ea typeface="PT Sans"/>
                          <a:cs typeface="PT Sans"/>
                          <a:sym typeface="PT Sans"/>
                        </a:rPr>
                        <a:t>Variable</a:t>
                      </a:r>
                      <a:endParaRPr sz="1800" b="1">
                        <a:latin typeface="PT Sans"/>
                        <a:ea typeface="PT Sans"/>
                        <a:cs typeface="PT Sans"/>
                        <a:sym typeface="PT Sans"/>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sz="1800" b="1">
                          <a:latin typeface="PT Sans"/>
                          <a:ea typeface="PT Sans"/>
                          <a:cs typeface="PT Sans"/>
                          <a:sym typeface="PT Sans"/>
                        </a:rPr>
                        <a:t>Odds Ratio</a:t>
                      </a:r>
                      <a:endParaRPr sz="1800" b="1">
                        <a:latin typeface="PT Sans"/>
                        <a:ea typeface="PT Sans"/>
                        <a:cs typeface="PT Sans"/>
                        <a:sym typeface="PT Sans"/>
                      </a:endParaRPr>
                    </a:p>
                  </a:txBody>
                  <a:tcPr marL="91425" marR="91425" marT="91425" marB="91425">
                    <a:solidFill>
                      <a:schemeClr val="accent1"/>
                    </a:solidFill>
                  </a:tcPr>
                </a:tc>
                <a:extLst>
                  <a:ext uri="{0D108BD9-81ED-4DB2-BD59-A6C34878D82A}">
                    <a16:rowId xmlns:a16="http://schemas.microsoft.com/office/drawing/2014/main" val="10000"/>
                  </a:ext>
                </a:extLst>
              </a:tr>
              <a:tr h="817650">
                <a:tc>
                  <a:txBody>
                    <a:bodyPr/>
                    <a:lstStyle/>
                    <a:p>
                      <a:pPr marL="0" lvl="0" indent="0" algn="l" rtl="0">
                        <a:spcBef>
                          <a:spcPts val="0"/>
                        </a:spcBef>
                        <a:spcAft>
                          <a:spcPts val="0"/>
                        </a:spcAft>
                        <a:buNone/>
                      </a:pPr>
                      <a:r>
                        <a:rPr lang="en" sz="1800">
                          <a:latin typeface="PT Sans"/>
                          <a:ea typeface="PT Sans"/>
                          <a:cs typeface="PT Sans"/>
                          <a:sym typeface="PT Sans"/>
                        </a:rPr>
                        <a:t>AGE_GROUP</a:t>
                      </a:r>
                      <a:endParaRPr sz="1800">
                        <a:latin typeface="PT Sans"/>
                        <a:ea typeface="PT Sans"/>
                        <a:cs typeface="PT Sans"/>
                        <a:sym typeface="PT Sans"/>
                      </a:endParaRPr>
                    </a:p>
                    <a:p>
                      <a:pPr marL="0" lvl="0" indent="0" algn="l" rtl="0">
                        <a:spcBef>
                          <a:spcPts val="0"/>
                        </a:spcBef>
                        <a:spcAft>
                          <a:spcPts val="0"/>
                        </a:spcAft>
                        <a:buNone/>
                      </a:pPr>
                      <a:r>
                        <a:rPr lang="en" sz="1800">
                          <a:latin typeface="PT Sans"/>
                          <a:ea typeface="PT Sans"/>
                          <a:cs typeface="PT Sans"/>
                          <a:sym typeface="PT Sans"/>
                        </a:rPr>
                        <a:t>[above 65]</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14.729</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1"/>
                  </a:ext>
                </a:extLst>
              </a:tr>
              <a:tr h="817650">
                <a:tc>
                  <a:txBody>
                    <a:bodyPr/>
                    <a:lstStyle/>
                    <a:p>
                      <a:pPr marL="0" lvl="0" indent="0" algn="l" rtl="0">
                        <a:spcBef>
                          <a:spcPts val="0"/>
                        </a:spcBef>
                        <a:spcAft>
                          <a:spcPts val="0"/>
                        </a:spcAft>
                        <a:buNone/>
                      </a:pPr>
                      <a:r>
                        <a:rPr lang="en" sz="1800">
                          <a:latin typeface="PT Sans"/>
                          <a:ea typeface="PT Sans"/>
                          <a:cs typeface="PT Sans"/>
                          <a:sym typeface="PT Sans"/>
                        </a:rPr>
                        <a:t>GENERAL HEALTH</a:t>
                      </a:r>
                      <a:endParaRPr sz="1800">
                        <a:latin typeface="PT Sans"/>
                        <a:ea typeface="PT Sans"/>
                        <a:cs typeface="PT Sans"/>
                        <a:sym typeface="PT Sans"/>
                      </a:endParaRPr>
                    </a:p>
                    <a:p>
                      <a:pPr marL="0" lvl="0" indent="0" algn="l" rtl="0">
                        <a:spcBef>
                          <a:spcPts val="0"/>
                        </a:spcBef>
                        <a:spcAft>
                          <a:spcPts val="0"/>
                        </a:spcAft>
                        <a:buNone/>
                      </a:pPr>
                      <a:r>
                        <a:rPr lang="en" sz="1800">
                          <a:latin typeface="PT Sans"/>
                          <a:ea typeface="PT Sans"/>
                          <a:cs typeface="PT Sans"/>
                          <a:sym typeface="PT Sans"/>
                        </a:rPr>
                        <a:t>[poor]</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7.600</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2"/>
                  </a:ext>
                </a:extLst>
              </a:tr>
              <a:tr h="709550">
                <a:tc>
                  <a:txBody>
                    <a:bodyPr/>
                    <a:lstStyle/>
                    <a:p>
                      <a:pPr marL="0" lvl="0" indent="0" algn="l" rtl="0">
                        <a:spcBef>
                          <a:spcPts val="0"/>
                        </a:spcBef>
                        <a:spcAft>
                          <a:spcPts val="0"/>
                        </a:spcAft>
                        <a:buNone/>
                      </a:pPr>
                      <a:r>
                        <a:rPr lang="en" sz="1800">
                          <a:latin typeface="PT Sans"/>
                          <a:ea typeface="PT Sans"/>
                          <a:cs typeface="PT Sans"/>
                          <a:sym typeface="PT Sans"/>
                        </a:rPr>
                        <a:t>STROKE</a:t>
                      </a:r>
                      <a:endParaRPr sz="1800">
                        <a:latin typeface="PT Sans"/>
                        <a:ea typeface="PT Sans"/>
                        <a:cs typeface="PT Sans"/>
                        <a:sym typeface="PT Sans"/>
                      </a:endParaRPr>
                    </a:p>
                  </a:txBody>
                  <a:tcPr marL="91425" marR="91425" marT="91425" marB="91425"/>
                </a:tc>
                <a:tc>
                  <a:txBody>
                    <a:bodyPr/>
                    <a:lstStyle/>
                    <a:p>
                      <a:pPr marL="0" lvl="0" indent="0" algn="l" rtl="0">
                        <a:spcBef>
                          <a:spcPts val="0"/>
                        </a:spcBef>
                        <a:spcAft>
                          <a:spcPts val="0"/>
                        </a:spcAft>
                        <a:buNone/>
                      </a:pPr>
                      <a:r>
                        <a:rPr lang="en" sz="1800">
                          <a:latin typeface="PT Sans"/>
                          <a:ea typeface="PT Sans"/>
                          <a:cs typeface="PT Sans"/>
                          <a:sym typeface="PT Sans"/>
                        </a:rPr>
                        <a:t>2.453</a:t>
                      </a:r>
                      <a:endParaRPr sz="1800">
                        <a:latin typeface="PT Sans"/>
                        <a:ea typeface="PT Sans"/>
                        <a:cs typeface="PT Sans"/>
                        <a:sym typeface="PT Sans"/>
                      </a:endParaRPr>
                    </a:p>
                  </a:txBody>
                  <a:tcPr marL="91425" marR="91425" marT="91425" marB="91425"/>
                </a:tc>
                <a:extLst>
                  <a:ext uri="{0D108BD9-81ED-4DB2-BD59-A6C34878D82A}">
                    <a16:rowId xmlns:a16="http://schemas.microsoft.com/office/drawing/2014/main" val="10003"/>
                  </a:ext>
                </a:extLst>
              </a:tr>
            </a:tbl>
          </a:graphicData>
        </a:graphic>
      </p:graphicFrame>
      <p:sp>
        <p:nvSpPr>
          <p:cNvPr id="697" name="Google Shape;697;p53"/>
          <p:cNvSpPr/>
          <p:nvPr/>
        </p:nvSpPr>
        <p:spPr>
          <a:xfrm>
            <a:off x="4942525" y="1558050"/>
            <a:ext cx="3729900" cy="3054300"/>
          </a:xfrm>
          <a:prstGeom prst="rect">
            <a:avLst/>
          </a:prstGeom>
          <a:solidFill>
            <a:srgbClr val="F0A7B7"/>
          </a:solidFill>
          <a:ln w="9525" cap="flat" cmpd="sng">
            <a:solidFill>
              <a:srgbClr val="F0A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u="sng">
                <a:latin typeface="PT Sans"/>
                <a:ea typeface="PT Sans"/>
                <a:cs typeface="PT Sans"/>
                <a:sym typeface="PT Sans"/>
              </a:rPr>
              <a:t>Higher odds ratio</a:t>
            </a:r>
            <a:r>
              <a:rPr lang="en" sz="1600">
                <a:latin typeface="PT Sans"/>
                <a:ea typeface="PT Sans"/>
                <a:cs typeface="PT Sans"/>
                <a:sym typeface="PT Sans"/>
              </a:rPr>
              <a:t>:</a:t>
            </a:r>
            <a:endParaRPr sz="1600">
              <a:latin typeface="PT Sans"/>
              <a:ea typeface="PT Sans"/>
              <a:cs typeface="PT Sans"/>
              <a:sym typeface="PT Sans"/>
            </a:endParaRPr>
          </a:p>
          <a:p>
            <a:pPr marL="457200" lvl="0" indent="0" algn="l" rtl="0">
              <a:spcBef>
                <a:spcPts val="0"/>
              </a:spcBef>
              <a:spcAft>
                <a:spcPts val="0"/>
              </a:spcAft>
              <a:buNone/>
            </a:pPr>
            <a:r>
              <a:rPr lang="en" sz="1600">
                <a:latin typeface="PT Sans"/>
                <a:ea typeface="PT Sans"/>
                <a:cs typeface="PT Sans"/>
                <a:sym typeface="PT Sans"/>
              </a:rPr>
              <a:t>1) in AGE_GROUP for individual aged above 65 </a:t>
            </a:r>
            <a:endParaRPr sz="1600">
              <a:latin typeface="PT Sans"/>
              <a:ea typeface="PT Sans"/>
              <a:cs typeface="PT Sans"/>
              <a:sym typeface="PT Sans"/>
            </a:endParaRPr>
          </a:p>
          <a:p>
            <a:pPr marL="457200" lvl="0" indent="0" algn="l" rtl="0">
              <a:spcBef>
                <a:spcPts val="0"/>
              </a:spcBef>
              <a:spcAft>
                <a:spcPts val="0"/>
              </a:spcAft>
              <a:buNone/>
            </a:pPr>
            <a:r>
              <a:rPr lang="en" sz="1600">
                <a:latin typeface="PT Sans"/>
                <a:ea typeface="PT Sans"/>
                <a:cs typeface="PT Sans"/>
                <a:sym typeface="PT Sans"/>
              </a:rPr>
              <a:t>2) poor GENERAL_HEALTH</a:t>
            </a:r>
            <a:endParaRPr sz="1600">
              <a:latin typeface="PT Sans"/>
              <a:ea typeface="PT Sans"/>
              <a:cs typeface="PT Sans"/>
              <a:sym typeface="PT Sans"/>
            </a:endParaRPr>
          </a:p>
          <a:p>
            <a:pPr marL="457200" lvl="0" indent="0" algn="l" rtl="0">
              <a:spcBef>
                <a:spcPts val="0"/>
              </a:spcBef>
              <a:spcAft>
                <a:spcPts val="0"/>
              </a:spcAft>
              <a:buNone/>
            </a:pPr>
            <a:r>
              <a:rPr lang="en" sz="1600">
                <a:latin typeface="PT Sans"/>
                <a:ea typeface="PT Sans"/>
                <a:cs typeface="PT Sans"/>
                <a:sym typeface="PT Sans"/>
              </a:rPr>
              <a:t>3) for individual with stroke</a:t>
            </a:r>
            <a:endParaRPr sz="1600">
              <a:latin typeface="PT Sans"/>
              <a:ea typeface="PT Sans"/>
              <a:cs typeface="PT Sans"/>
              <a:sym typeface="PT Sans"/>
            </a:endParaRPr>
          </a:p>
          <a:p>
            <a:pPr marL="0" lvl="0" indent="0" algn="l" rtl="0">
              <a:spcBef>
                <a:spcPts val="0"/>
              </a:spcBef>
              <a:spcAft>
                <a:spcPts val="0"/>
              </a:spcAft>
              <a:buNone/>
            </a:pPr>
            <a:r>
              <a:rPr lang="en" sz="1600">
                <a:latin typeface="PT Sans"/>
                <a:ea typeface="PT Sans"/>
                <a:cs typeface="PT Sans"/>
                <a:sym typeface="PT Sans"/>
              </a:rPr>
              <a:t>signifies a </a:t>
            </a:r>
            <a:r>
              <a:rPr lang="en" sz="1600" u="sng">
                <a:latin typeface="PT Sans"/>
                <a:ea typeface="PT Sans"/>
                <a:cs typeface="PT Sans"/>
                <a:sym typeface="PT Sans"/>
              </a:rPr>
              <a:t>heightened risk of CVD</a:t>
            </a:r>
            <a:endParaRPr sz="1600" u="sng">
              <a:latin typeface="PT Sans"/>
              <a:ea typeface="PT Sans"/>
              <a:cs typeface="PT Sans"/>
              <a:sym typeface="PT Sans"/>
            </a:endParaRPr>
          </a:p>
          <a:p>
            <a:pPr marL="457200" lvl="0" indent="0" algn="l" rtl="0">
              <a:spcBef>
                <a:spcPts val="0"/>
              </a:spcBef>
              <a:spcAft>
                <a:spcPts val="0"/>
              </a:spcAft>
              <a:buNone/>
            </a:pPr>
            <a:endParaRPr sz="1600">
              <a:latin typeface="PT Sans"/>
              <a:ea typeface="PT Sans"/>
              <a:cs typeface="PT Sans"/>
              <a:sym typeface="PT Sans"/>
            </a:endParaRPr>
          </a:p>
          <a:p>
            <a:pPr marL="0" lvl="0" indent="0" algn="l" rtl="0">
              <a:spcBef>
                <a:spcPts val="0"/>
              </a:spcBef>
              <a:spcAft>
                <a:spcPts val="0"/>
              </a:spcAft>
              <a:buNone/>
            </a:pPr>
            <a:r>
              <a:rPr lang="en" sz="1600">
                <a:latin typeface="PT Sans"/>
                <a:ea typeface="PT Sans"/>
                <a:cs typeface="PT Sans"/>
                <a:sym typeface="PT Sans"/>
              </a:rPr>
              <a:t>Prioritize interventions aimed at improving these variables can help with </a:t>
            </a:r>
            <a:r>
              <a:rPr lang="en" sz="1600" u="sng">
                <a:latin typeface="PT Sans"/>
                <a:ea typeface="PT Sans"/>
                <a:cs typeface="PT Sans"/>
                <a:sym typeface="PT Sans"/>
              </a:rPr>
              <a:t>resource allocation</a:t>
            </a:r>
            <a:r>
              <a:rPr lang="en" sz="1600">
                <a:latin typeface="PT Sans"/>
                <a:ea typeface="PT Sans"/>
                <a:cs typeface="PT Sans"/>
                <a:sym typeface="PT Sans"/>
              </a:rPr>
              <a:t> and</a:t>
            </a:r>
            <a:r>
              <a:rPr lang="en" sz="1600" u="sng">
                <a:latin typeface="PT Sans"/>
                <a:ea typeface="PT Sans"/>
                <a:cs typeface="PT Sans"/>
                <a:sym typeface="PT Sans"/>
              </a:rPr>
              <a:t> reduce the risk of CVD</a:t>
            </a:r>
            <a:r>
              <a:rPr lang="en" sz="1600">
                <a:latin typeface="PT Sans"/>
                <a:ea typeface="PT Sans"/>
                <a:cs typeface="PT Sans"/>
                <a:sym typeface="PT Sans"/>
              </a:rPr>
              <a:t>, ultimately </a:t>
            </a:r>
            <a:r>
              <a:rPr lang="en" sz="1600" u="sng">
                <a:latin typeface="PT Sans"/>
                <a:ea typeface="PT Sans"/>
                <a:cs typeface="PT Sans"/>
                <a:sym typeface="PT Sans"/>
              </a:rPr>
              <a:t>improve patient outcomes</a:t>
            </a:r>
            <a:r>
              <a:rPr lang="en" sz="1600">
                <a:latin typeface="PT Sans"/>
                <a:ea typeface="PT Sans"/>
                <a:cs typeface="PT Sans"/>
                <a:sym typeface="PT Sans"/>
              </a:rPr>
              <a:t> and </a:t>
            </a:r>
            <a:r>
              <a:rPr lang="en" sz="1600" u="sng">
                <a:latin typeface="PT Sans"/>
                <a:ea typeface="PT Sans"/>
                <a:cs typeface="PT Sans"/>
                <a:sym typeface="PT Sans"/>
              </a:rPr>
              <a:t>cost efficiency</a:t>
            </a:r>
            <a:endParaRPr sz="1600" u="sng">
              <a:latin typeface="PT Sans"/>
              <a:ea typeface="PT Sans"/>
              <a:cs typeface="PT Sans"/>
              <a:sym typeface="PT Sans"/>
            </a:endParaRPr>
          </a:p>
        </p:txBody>
      </p:sp>
      <p:sp>
        <p:nvSpPr>
          <p:cNvPr id="698" name="Google Shape;698;p53"/>
          <p:cNvSpPr/>
          <p:nvPr/>
        </p:nvSpPr>
        <p:spPr>
          <a:xfrm>
            <a:off x="6021773" y="1135175"/>
            <a:ext cx="1571400" cy="2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Insights</a:t>
            </a:r>
            <a:endParaRPr sz="1800" b="1">
              <a:solidFill>
                <a:schemeClr val="lt1"/>
              </a:solidFill>
              <a:latin typeface="PT Sans"/>
              <a:ea typeface="PT Sans"/>
              <a:cs typeface="PT Sans"/>
              <a:sym typeface="PT Sans"/>
            </a:endParaRPr>
          </a:p>
        </p:txBody>
      </p:sp>
      <p:sp>
        <p:nvSpPr>
          <p:cNvPr id="699" name="Google Shape;699;p53"/>
          <p:cNvSpPr txBox="1"/>
          <p:nvPr/>
        </p:nvSpPr>
        <p:spPr>
          <a:xfrm>
            <a:off x="456100" y="860550"/>
            <a:ext cx="27492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PT Sans"/>
                <a:ea typeface="PT Sans"/>
                <a:cs typeface="PT Sans"/>
                <a:sym typeface="PT Sans"/>
              </a:rPr>
              <a:t>ODDS RATIO FOR </a:t>
            </a:r>
            <a:endParaRPr sz="2000" b="1">
              <a:solidFill>
                <a:schemeClr val="lt2"/>
              </a:solidFill>
              <a:latin typeface="PT Sans"/>
              <a:ea typeface="PT Sans"/>
              <a:cs typeface="PT Sans"/>
              <a:sym typeface="PT Sans"/>
            </a:endParaRPr>
          </a:p>
          <a:p>
            <a:pPr marL="0" lvl="0" indent="0" algn="l" rtl="0">
              <a:spcBef>
                <a:spcPts val="0"/>
              </a:spcBef>
              <a:spcAft>
                <a:spcPts val="0"/>
              </a:spcAft>
              <a:buNone/>
            </a:pPr>
            <a:r>
              <a:rPr lang="en" sz="2000" b="1">
                <a:solidFill>
                  <a:schemeClr val="lt2"/>
                </a:solidFill>
                <a:latin typeface="PT Sans"/>
                <a:ea typeface="PT Sans"/>
                <a:cs typeface="PT Sans"/>
                <a:sym typeface="PT Sans"/>
              </a:rPr>
              <a:t>LOGISTIC REGRESSION</a:t>
            </a:r>
            <a:endParaRPr sz="2000" b="1">
              <a:solidFill>
                <a:schemeClr val="lt2"/>
              </a:solidFill>
              <a:latin typeface="PT Sans"/>
              <a:ea typeface="PT Sans"/>
              <a:cs typeface="PT Sans"/>
              <a:sym typeface="PT Sans"/>
            </a:endParaRPr>
          </a:p>
        </p:txBody>
      </p:sp>
      <p:sp>
        <p:nvSpPr>
          <p:cNvPr id="700" name="Google Shape;700;p53"/>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Lee Tin</a:t>
            </a:r>
            <a:endParaRPr sz="15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05" name="Google Shape;705;p54"/>
          <p:cNvGrpSpPr/>
          <p:nvPr/>
        </p:nvGrpSpPr>
        <p:grpSpPr>
          <a:xfrm>
            <a:off x="6092562" y="1471154"/>
            <a:ext cx="2536864" cy="2016667"/>
            <a:chOff x="5430907" y="1107214"/>
            <a:chExt cx="3684625" cy="2929073"/>
          </a:xfrm>
        </p:grpSpPr>
        <p:grpSp>
          <p:nvGrpSpPr>
            <p:cNvPr id="706" name="Google Shape;706;p54"/>
            <p:cNvGrpSpPr/>
            <p:nvPr/>
          </p:nvGrpSpPr>
          <p:grpSpPr>
            <a:xfrm rot="622480">
              <a:off x="5617378" y="1386018"/>
              <a:ext cx="3311683" cy="2371465"/>
              <a:chOff x="6974350" y="3183675"/>
              <a:chExt cx="1583175" cy="1133750"/>
            </a:xfrm>
          </p:grpSpPr>
          <p:sp>
            <p:nvSpPr>
              <p:cNvPr id="707" name="Google Shape;707;p54"/>
              <p:cNvSpPr/>
              <p:nvPr/>
            </p:nvSpPr>
            <p:spPr>
              <a:xfrm>
                <a:off x="6974350" y="3183675"/>
                <a:ext cx="1583175" cy="1133750"/>
              </a:xfrm>
              <a:custGeom>
                <a:avLst/>
                <a:gdLst/>
                <a:ahLst/>
                <a:cxnLst/>
                <a:rect l="l" t="t" r="r" b="b"/>
                <a:pathLst>
                  <a:path w="63327" h="45350" extrusionOk="0">
                    <a:moveTo>
                      <a:pt x="44870" y="1"/>
                    </a:moveTo>
                    <a:cubicBezTo>
                      <a:pt x="37479" y="1"/>
                      <a:pt x="31478" y="5225"/>
                      <a:pt x="31478" y="5225"/>
                    </a:cubicBezTo>
                    <a:cubicBezTo>
                      <a:pt x="31478" y="5225"/>
                      <a:pt x="25531" y="188"/>
                      <a:pt x="18239" y="188"/>
                    </a:cubicBezTo>
                    <a:cubicBezTo>
                      <a:pt x="15826" y="188"/>
                      <a:pt x="13266" y="740"/>
                      <a:pt x="10726" y="2208"/>
                    </a:cubicBezTo>
                    <a:cubicBezTo>
                      <a:pt x="509" y="8120"/>
                      <a:pt x="1" y="31707"/>
                      <a:pt x="31759" y="45350"/>
                    </a:cubicBezTo>
                    <a:cubicBezTo>
                      <a:pt x="63327" y="31267"/>
                      <a:pt x="62493" y="7680"/>
                      <a:pt x="52193" y="1920"/>
                    </a:cubicBezTo>
                    <a:cubicBezTo>
                      <a:pt x="49710" y="529"/>
                      <a:pt x="47220" y="1"/>
                      <a:pt x="44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08" name="Google Shape;708;p54"/>
              <p:cNvSpPr/>
              <p:nvPr/>
            </p:nvSpPr>
            <p:spPr>
              <a:xfrm>
                <a:off x="8080950" y="3257050"/>
                <a:ext cx="277250" cy="413075"/>
              </a:xfrm>
              <a:custGeom>
                <a:avLst/>
                <a:gdLst/>
                <a:ahLst/>
                <a:cxnLst/>
                <a:rect l="l" t="t" r="r" b="b"/>
                <a:pathLst>
                  <a:path w="11090" h="16523" extrusionOk="0">
                    <a:moveTo>
                      <a:pt x="107" y="1"/>
                    </a:moveTo>
                    <a:cubicBezTo>
                      <a:pt x="1" y="1"/>
                      <a:pt x="8" y="145"/>
                      <a:pt x="107" y="160"/>
                    </a:cubicBezTo>
                    <a:cubicBezTo>
                      <a:pt x="3222" y="569"/>
                      <a:pt x="6246" y="3525"/>
                      <a:pt x="7534" y="6254"/>
                    </a:cubicBezTo>
                    <a:cubicBezTo>
                      <a:pt x="8262" y="7792"/>
                      <a:pt x="8861" y="9157"/>
                      <a:pt x="8808" y="10877"/>
                    </a:cubicBezTo>
                    <a:cubicBezTo>
                      <a:pt x="8755" y="12802"/>
                      <a:pt x="8254" y="14591"/>
                      <a:pt x="7777" y="16440"/>
                    </a:cubicBezTo>
                    <a:cubicBezTo>
                      <a:pt x="7762" y="16485"/>
                      <a:pt x="7802" y="16523"/>
                      <a:pt x="7842" y="16523"/>
                    </a:cubicBezTo>
                    <a:cubicBezTo>
                      <a:pt x="7864" y="16523"/>
                      <a:pt x="7885" y="16512"/>
                      <a:pt x="7898" y="16486"/>
                    </a:cubicBezTo>
                    <a:cubicBezTo>
                      <a:pt x="9573" y="13037"/>
                      <a:pt x="11089" y="8740"/>
                      <a:pt x="9308" y="5041"/>
                    </a:cubicBezTo>
                    <a:cubicBezTo>
                      <a:pt x="8535" y="3419"/>
                      <a:pt x="7208" y="1812"/>
                      <a:pt x="5571" y="1032"/>
                    </a:cubicBezTo>
                    <a:cubicBezTo>
                      <a:pt x="3783" y="167"/>
                      <a:pt x="2047" y="3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09" name="Google Shape;709;p54"/>
              <p:cNvSpPr/>
              <p:nvPr/>
            </p:nvSpPr>
            <p:spPr>
              <a:xfrm>
                <a:off x="7138075" y="3286900"/>
                <a:ext cx="154975" cy="566400"/>
              </a:xfrm>
              <a:custGeom>
                <a:avLst/>
                <a:gdLst/>
                <a:ahLst/>
                <a:cxnLst/>
                <a:rect l="l" t="t" r="r" b="b"/>
                <a:pathLst>
                  <a:path w="6199" h="22656" extrusionOk="0">
                    <a:moveTo>
                      <a:pt x="6166" y="1"/>
                    </a:moveTo>
                    <a:cubicBezTo>
                      <a:pt x="6162" y="1"/>
                      <a:pt x="6159" y="2"/>
                      <a:pt x="6155" y="4"/>
                    </a:cubicBezTo>
                    <a:cubicBezTo>
                      <a:pt x="2691" y="2642"/>
                      <a:pt x="296" y="6348"/>
                      <a:pt x="145" y="10790"/>
                    </a:cubicBezTo>
                    <a:cubicBezTo>
                      <a:pt x="1" y="15133"/>
                      <a:pt x="2221" y="19559"/>
                      <a:pt x="5170" y="22629"/>
                    </a:cubicBezTo>
                    <a:cubicBezTo>
                      <a:pt x="5189" y="22648"/>
                      <a:pt x="5209" y="22656"/>
                      <a:pt x="5229" y="22656"/>
                    </a:cubicBezTo>
                    <a:cubicBezTo>
                      <a:pt x="5298" y="22656"/>
                      <a:pt x="5357" y="22563"/>
                      <a:pt x="5299" y="22492"/>
                    </a:cubicBezTo>
                    <a:cubicBezTo>
                      <a:pt x="2532" y="19218"/>
                      <a:pt x="1539" y="15148"/>
                      <a:pt x="1933" y="10941"/>
                    </a:cubicBezTo>
                    <a:cubicBezTo>
                      <a:pt x="2290" y="7068"/>
                      <a:pt x="3608" y="3013"/>
                      <a:pt x="6185" y="42"/>
                    </a:cubicBezTo>
                    <a:cubicBezTo>
                      <a:pt x="6198" y="29"/>
                      <a:pt x="6184" y="1"/>
                      <a:pt x="6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710" name="Google Shape;710;p54"/>
            <p:cNvSpPr/>
            <p:nvPr/>
          </p:nvSpPr>
          <p:spPr>
            <a:xfrm rot="871214">
              <a:off x="6303213" y="2006670"/>
              <a:ext cx="1939998" cy="762590"/>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lt1"/>
            </a:solidFill>
            <a:ln w="1905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711" name="Google Shape;711;p54"/>
          <p:cNvGrpSpPr/>
          <p:nvPr/>
        </p:nvGrpSpPr>
        <p:grpSpPr>
          <a:xfrm rot="537984">
            <a:off x="5630941" y="1311093"/>
            <a:ext cx="1794601" cy="2461919"/>
            <a:chOff x="404475" y="2784351"/>
            <a:chExt cx="1442486" cy="1979028"/>
          </a:xfrm>
        </p:grpSpPr>
        <p:sp>
          <p:nvSpPr>
            <p:cNvPr id="712" name="Google Shape;712;p54"/>
            <p:cNvSpPr/>
            <p:nvPr/>
          </p:nvSpPr>
          <p:spPr>
            <a:xfrm>
              <a:off x="1483024" y="4410378"/>
              <a:ext cx="306528" cy="296648"/>
            </a:xfrm>
            <a:custGeom>
              <a:avLst/>
              <a:gdLst/>
              <a:ahLst/>
              <a:cxnLst/>
              <a:rect l="l" t="t" r="r" b="b"/>
              <a:pathLst>
                <a:path w="6391" h="6185" extrusionOk="0">
                  <a:moveTo>
                    <a:pt x="4048" y="0"/>
                  </a:moveTo>
                  <a:lnTo>
                    <a:pt x="1" y="2774"/>
                  </a:lnTo>
                  <a:lnTo>
                    <a:pt x="2343" y="6185"/>
                  </a:lnTo>
                  <a:lnTo>
                    <a:pt x="6390" y="3411"/>
                  </a:lnTo>
                  <a:lnTo>
                    <a:pt x="4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13" name="Google Shape;713;p54"/>
            <p:cNvSpPr/>
            <p:nvPr/>
          </p:nvSpPr>
          <p:spPr>
            <a:xfrm>
              <a:off x="404475" y="2784351"/>
              <a:ext cx="421734" cy="581353"/>
            </a:xfrm>
            <a:custGeom>
              <a:avLst/>
              <a:gdLst/>
              <a:ahLst/>
              <a:cxnLst/>
              <a:rect l="l" t="t" r="r" b="b"/>
              <a:pathLst>
                <a:path w="8793" h="12121" extrusionOk="0">
                  <a:moveTo>
                    <a:pt x="1" y="1"/>
                  </a:moveTo>
                  <a:lnTo>
                    <a:pt x="8308" y="12120"/>
                  </a:lnTo>
                  <a:lnTo>
                    <a:pt x="8793" y="11787"/>
                  </a:lnTo>
                  <a:lnTo>
                    <a:pt x="1252" y="78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14" name="Google Shape;714;p54"/>
            <p:cNvSpPr/>
            <p:nvPr/>
          </p:nvSpPr>
          <p:spPr>
            <a:xfrm>
              <a:off x="770178" y="3406263"/>
              <a:ext cx="980114" cy="1207024"/>
            </a:xfrm>
            <a:custGeom>
              <a:avLst/>
              <a:gdLst/>
              <a:ahLst/>
              <a:cxnLst/>
              <a:rect l="l" t="t" r="r" b="b"/>
              <a:pathLst>
                <a:path w="20435" h="25166" extrusionOk="0">
                  <a:moveTo>
                    <a:pt x="4892" y="0"/>
                  </a:moveTo>
                  <a:cubicBezTo>
                    <a:pt x="4482" y="0"/>
                    <a:pt x="4069" y="119"/>
                    <a:pt x="3707" y="366"/>
                  </a:cubicBezTo>
                  <a:lnTo>
                    <a:pt x="1206" y="2086"/>
                  </a:lnTo>
                  <a:cubicBezTo>
                    <a:pt x="243" y="2738"/>
                    <a:pt x="1" y="4049"/>
                    <a:pt x="660" y="5004"/>
                  </a:cubicBezTo>
                  <a:lnTo>
                    <a:pt x="14462" y="25166"/>
                  </a:lnTo>
                  <a:lnTo>
                    <a:pt x="20435" y="21073"/>
                  </a:lnTo>
                  <a:lnTo>
                    <a:pt x="6633" y="912"/>
                  </a:lnTo>
                  <a:cubicBezTo>
                    <a:pt x="6223" y="318"/>
                    <a:pt x="5562" y="0"/>
                    <a:pt x="489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15" name="Google Shape;715;p54"/>
            <p:cNvSpPr/>
            <p:nvPr/>
          </p:nvSpPr>
          <p:spPr>
            <a:xfrm>
              <a:off x="755310" y="3296192"/>
              <a:ext cx="233769" cy="240964"/>
            </a:xfrm>
            <a:custGeom>
              <a:avLst/>
              <a:gdLst/>
              <a:ahLst/>
              <a:cxnLst/>
              <a:rect l="l" t="t" r="r" b="b"/>
              <a:pathLst>
                <a:path w="4874" h="5024" extrusionOk="0">
                  <a:moveTo>
                    <a:pt x="1289" y="0"/>
                  </a:moveTo>
                  <a:lnTo>
                    <a:pt x="0" y="880"/>
                  </a:lnTo>
                  <a:lnTo>
                    <a:pt x="531" y="1660"/>
                  </a:lnTo>
                  <a:cubicBezTo>
                    <a:pt x="758" y="1986"/>
                    <a:pt x="864" y="2373"/>
                    <a:pt x="849" y="2767"/>
                  </a:cubicBezTo>
                  <a:lnTo>
                    <a:pt x="758" y="4904"/>
                  </a:lnTo>
                  <a:cubicBezTo>
                    <a:pt x="752" y="4976"/>
                    <a:pt x="807" y="5024"/>
                    <a:pt x="867" y="5024"/>
                  </a:cubicBezTo>
                  <a:cubicBezTo>
                    <a:pt x="889" y="5024"/>
                    <a:pt x="912" y="5017"/>
                    <a:pt x="932" y="5003"/>
                  </a:cubicBezTo>
                  <a:lnTo>
                    <a:pt x="4798" y="2358"/>
                  </a:lnTo>
                  <a:cubicBezTo>
                    <a:pt x="4874" y="2305"/>
                    <a:pt x="4858" y="2191"/>
                    <a:pt x="4767" y="2161"/>
                  </a:cubicBezTo>
                  <a:lnTo>
                    <a:pt x="2744" y="1471"/>
                  </a:lnTo>
                  <a:cubicBezTo>
                    <a:pt x="2365" y="1350"/>
                    <a:pt x="2039" y="1099"/>
                    <a:pt x="1819" y="774"/>
                  </a:cubicBezTo>
                  <a:lnTo>
                    <a:pt x="12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16" name="Google Shape;716;p54"/>
            <p:cNvSpPr/>
            <p:nvPr/>
          </p:nvSpPr>
          <p:spPr>
            <a:xfrm>
              <a:off x="846916" y="3482761"/>
              <a:ext cx="719438" cy="898577"/>
            </a:xfrm>
            <a:custGeom>
              <a:avLst/>
              <a:gdLst/>
              <a:ahLst/>
              <a:cxnLst/>
              <a:rect l="l" t="t" r="r" b="b"/>
              <a:pathLst>
                <a:path w="15000" h="18735" extrusionOk="0">
                  <a:moveTo>
                    <a:pt x="3271" y="0"/>
                  </a:moveTo>
                  <a:cubicBezTo>
                    <a:pt x="2977" y="0"/>
                    <a:pt x="2679" y="86"/>
                    <a:pt x="2418" y="264"/>
                  </a:cubicBezTo>
                  <a:lnTo>
                    <a:pt x="864" y="1325"/>
                  </a:lnTo>
                  <a:cubicBezTo>
                    <a:pt x="174" y="1795"/>
                    <a:pt x="0" y="2742"/>
                    <a:pt x="470" y="3432"/>
                  </a:cubicBezTo>
                  <a:lnTo>
                    <a:pt x="10952" y="18735"/>
                  </a:lnTo>
                  <a:lnTo>
                    <a:pt x="15000" y="15961"/>
                  </a:lnTo>
                  <a:lnTo>
                    <a:pt x="4517" y="658"/>
                  </a:lnTo>
                  <a:cubicBezTo>
                    <a:pt x="4226" y="230"/>
                    <a:pt x="3753" y="0"/>
                    <a:pt x="3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17" name="Google Shape;717;p54"/>
            <p:cNvSpPr/>
            <p:nvPr/>
          </p:nvSpPr>
          <p:spPr>
            <a:xfrm>
              <a:off x="1336167" y="4284576"/>
              <a:ext cx="494829" cy="379959"/>
            </a:xfrm>
            <a:custGeom>
              <a:avLst/>
              <a:gdLst/>
              <a:ahLst/>
              <a:cxnLst/>
              <a:rect l="l" t="t" r="r" b="b"/>
              <a:pathLst>
                <a:path w="10317" h="7922" extrusionOk="0">
                  <a:moveTo>
                    <a:pt x="9217" y="1"/>
                  </a:moveTo>
                  <a:lnTo>
                    <a:pt x="1" y="6314"/>
                  </a:lnTo>
                  <a:lnTo>
                    <a:pt x="1100" y="7921"/>
                  </a:lnTo>
                  <a:lnTo>
                    <a:pt x="10316" y="1608"/>
                  </a:lnTo>
                  <a:lnTo>
                    <a:pt x="9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nvGrpSpPr>
            <p:cNvPr id="718" name="Google Shape;718;p54"/>
            <p:cNvGrpSpPr/>
            <p:nvPr/>
          </p:nvGrpSpPr>
          <p:grpSpPr>
            <a:xfrm>
              <a:off x="956651" y="3456143"/>
              <a:ext cx="682777" cy="921576"/>
              <a:chOff x="956651" y="3456143"/>
              <a:chExt cx="682777" cy="921576"/>
            </a:xfrm>
          </p:grpSpPr>
          <p:sp>
            <p:nvSpPr>
              <p:cNvPr id="719" name="Google Shape;719;p54"/>
              <p:cNvSpPr/>
              <p:nvPr/>
            </p:nvSpPr>
            <p:spPr>
              <a:xfrm>
                <a:off x="1533191" y="4298053"/>
                <a:ext cx="106237" cy="79666"/>
              </a:xfrm>
              <a:custGeom>
                <a:avLst/>
                <a:gdLst/>
                <a:ahLst/>
                <a:cxnLst/>
                <a:rect l="l" t="t" r="r" b="b"/>
                <a:pathLst>
                  <a:path w="2215" h="1661" extrusionOk="0">
                    <a:moveTo>
                      <a:pt x="2025" y="0"/>
                    </a:moveTo>
                    <a:lnTo>
                      <a:pt x="1" y="1387"/>
                    </a:lnTo>
                    <a:lnTo>
                      <a:pt x="183" y="1660"/>
                    </a:lnTo>
                    <a:lnTo>
                      <a:pt x="2214" y="273"/>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0" name="Google Shape;720;p54"/>
              <p:cNvSpPr/>
              <p:nvPr/>
            </p:nvSpPr>
            <p:spPr>
              <a:xfrm>
                <a:off x="1459427" y="4190092"/>
                <a:ext cx="106189" cy="80001"/>
              </a:xfrm>
              <a:custGeom>
                <a:avLst/>
                <a:gdLst/>
                <a:ahLst/>
                <a:cxnLst/>
                <a:rect l="l" t="t" r="r" b="b"/>
                <a:pathLst>
                  <a:path w="2214" h="1668" extrusionOk="0">
                    <a:moveTo>
                      <a:pt x="2032" y="0"/>
                    </a:moveTo>
                    <a:lnTo>
                      <a:pt x="0" y="1395"/>
                    </a:lnTo>
                    <a:lnTo>
                      <a:pt x="182" y="1668"/>
                    </a:lnTo>
                    <a:lnTo>
                      <a:pt x="2213" y="281"/>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1" name="Google Shape;721;p54"/>
              <p:cNvSpPr/>
              <p:nvPr/>
            </p:nvSpPr>
            <p:spPr>
              <a:xfrm>
                <a:off x="1546668" y="4246782"/>
                <a:ext cx="57843" cy="46572"/>
              </a:xfrm>
              <a:custGeom>
                <a:avLst/>
                <a:gdLst/>
                <a:ahLst/>
                <a:cxnLst/>
                <a:rect l="l" t="t" r="r" b="b"/>
                <a:pathLst>
                  <a:path w="1206" h="971" extrusionOk="0">
                    <a:moveTo>
                      <a:pt x="1016" y="1"/>
                    </a:moveTo>
                    <a:lnTo>
                      <a:pt x="0" y="698"/>
                    </a:lnTo>
                    <a:lnTo>
                      <a:pt x="190" y="971"/>
                    </a:lnTo>
                    <a:lnTo>
                      <a:pt x="1205" y="273"/>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2" name="Google Shape;722;p54"/>
              <p:cNvSpPr/>
              <p:nvPr/>
            </p:nvSpPr>
            <p:spPr>
              <a:xfrm>
                <a:off x="1387437" y="4085393"/>
                <a:ext cx="106573" cy="80001"/>
              </a:xfrm>
              <a:custGeom>
                <a:avLst/>
                <a:gdLst/>
                <a:ahLst/>
                <a:cxnLst/>
                <a:rect l="l" t="t" r="r" b="b"/>
                <a:pathLst>
                  <a:path w="2222" h="1668" extrusionOk="0">
                    <a:moveTo>
                      <a:pt x="2032" y="0"/>
                    </a:moveTo>
                    <a:lnTo>
                      <a:pt x="1" y="1387"/>
                    </a:lnTo>
                    <a:lnTo>
                      <a:pt x="190" y="1668"/>
                    </a:lnTo>
                    <a:lnTo>
                      <a:pt x="2221"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3" name="Google Shape;723;p54"/>
              <p:cNvSpPr/>
              <p:nvPr/>
            </p:nvSpPr>
            <p:spPr>
              <a:xfrm>
                <a:off x="1475062" y="4142083"/>
                <a:ext cx="57843" cy="46572"/>
              </a:xfrm>
              <a:custGeom>
                <a:avLst/>
                <a:gdLst/>
                <a:ahLst/>
                <a:cxnLst/>
                <a:rect l="l" t="t" r="r" b="b"/>
                <a:pathLst>
                  <a:path w="1206" h="971" extrusionOk="0">
                    <a:moveTo>
                      <a:pt x="1016" y="1"/>
                    </a:moveTo>
                    <a:lnTo>
                      <a:pt x="0" y="698"/>
                    </a:lnTo>
                    <a:lnTo>
                      <a:pt x="190" y="971"/>
                    </a:lnTo>
                    <a:lnTo>
                      <a:pt x="1205"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4" name="Google Shape;724;p54"/>
              <p:cNvSpPr/>
              <p:nvPr/>
            </p:nvSpPr>
            <p:spPr>
              <a:xfrm>
                <a:off x="1315831" y="3980694"/>
                <a:ext cx="106189" cy="79666"/>
              </a:xfrm>
              <a:custGeom>
                <a:avLst/>
                <a:gdLst/>
                <a:ahLst/>
                <a:cxnLst/>
                <a:rect l="l" t="t" r="r" b="b"/>
                <a:pathLst>
                  <a:path w="2214" h="1661" extrusionOk="0">
                    <a:moveTo>
                      <a:pt x="2032" y="0"/>
                    </a:moveTo>
                    <a:lnTo>
                      <a:pt x="0"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5" name="Google Shape;725;p54"/>
              <p:cNvSpPr/>
              <p:nvPr/>
            </p:nvSpPr>
            <p:spPr>
              <a:xfrm>
                <a:off x="1403072" y="4037048"/>
                <a:ext cx="57843" cy="46572"/>
              </a:xfrm>
              <a:custGeom>
                <a:avLst/>
                <a:gdLst/>
                <a:ahLst/>
                <a:cxnLst/>
                <a:rect l="l" t="t" r="r" b="b"/>
                <a:pathLst>
                  <a:path w="1206" h="971" extrusionOk="0">
                    <a:moveTo>
                      <a:pt x="1016" y="0"/>
                    </a:moveTo>
                    <a:lnTo>
                      <a:pt x="0" y="698"/>
                    </a:lnTo>
                    <a:lnTo>
                      <a:pt x="190" y="970"/>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6" name="Google Shape;726;p54"/>
              <p:cNvSpPr/>
              <p:nvPr/>
            </p:nvSpPr>
            <p:spPr>
              <a:xfrm>
                <a:off x="1243842" y="3875611"/>
                <a:ext cx="106573" cy="80049"/>
              </a:xfrm>
              <a:custGeom>
                <a:avLst/>
                <a:gdLst/>
                <a:ahLst/>
                <a:cxnLst/>
                <a:rect l="l" t="t" r="r" b="b"/>
                <a:pathLst>
                  <a:path w="2222" h="1669" extrusionOk="0">
                    <a:moveTo>
                      <a:pt x="2032" y="1"/>
                    </a:moveTo>
                    <a:lnTo>
                      <a:pt x="1" y="1396"/>
                    </a:lnTo>
                    <a:lnTo>
                      <a:pt x="190" y="1668"/>
                    </a:lnTo>
                    <a:lnTo>
                      <a:pt x="2221"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7" name="Google Shape;727;p54"/>
              <p:cNvSpPr/>
              <p:nvPr/>
            </p:nvSpPr>
            <p:spPr>
              <a:xfrm>
                <a:off x="1331467" y="3932349"/>
                <a:ext cx="57459" cy="46572"/>
              </a:xfrm>
              <a:custGeom>
                <a:avLst/>
                <a:gdLst/>
                <a:ahLst/>
                <a:cxnLst/>
                <a:rect l="l" t="t" r="r" b="b"/>
                <a:pathLst>
                  <a:path w="1198" h="971" extrusionOk="0">
                    <a:moveTo>
                      <a:pt x="1016" y="0"/>
                    </a:moveTo>
                    <a:lnTo>
                      <a:pt x="0" y="698"/>
                    </a:lnTo>
                    <a:lnTo>
                      <a:pt x="190" y="971"/>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8" name="Google Shape;728;p54"/>
              <p:cNvSpPr/>
              <p:nvPr/>
            </p:nvSpPr>
            <p:spPr>
              <a:xfrm>
                <a:off x="1172236" y="3770960"/>
                <a:ext cx="106189" cy="79618"/>
              </a:xfrm>
              <a:custGeom>
                <a:avLst/>
                <a:gdLst/>
                <a:ahLst/>
                <a:cxnLst/>
                <a:rect l="l" t="t" r="r" b="b"/>
                <a:pathLst>
                  <a:path w="2214" h="1660" extrusionOk="0">
                    <a:moveTo>
                      <a:pt x="2032" y="0"/>
                    </a:moveTo>
                    <a:lnTo>
                      <a:pt x="1"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29" name="Google Shape;729;p54"/>
              <p:cNvSpPr/>
              <p:nvPr/>
            </p:nvSpPr>
            <p:spPr>
              <a:xfrm>
                <a:off x="1259477" y="3827650"/>
                <a:ext cx="57843" cy="46236"/>
              </a:xfrm>
              <a:custGeom>
                <a:avLst/>
                <a:gdLst/>
                <a:ahLst/>
                <a:cxnLst/>
                <a:rect l="l" t="t" r="r" b="b"/>
                <a:pathLst>
                  <a:path w="1206" h="964"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0" name="Google Shape;730;p54"/>
              <p:cNvSpPr/>
              <p:nvPr/>
            </p:nvSpPr>
            <p:spPr>
              <a:xfrm>
                <a:off x="1100246" y="3665877"/>
                <a:ext cx="106573" cy="80049"/>
              </a:xfrm>
              <a:custGeom>
                <a:avLst/>
                <a:gdLst/>
                <a:ahLst/>
                <a:cxnLst/>
                <a:rect l="l" t="t" r="r" b="b"/>
                <a:pathLst>
                  <a:path w="2222" h="1669" extrusionOk="0">
                    <a:moveTo>
                      <a:pt x="2032" y="1"/>
                    </a:moveTo>
                    <a:lnTo>
                      <a:pt x="1" y="1395"/>
                    </a:lnTo>
                    <a:lnTo>
                      <a:pt x="190" y="1668"/>
                    </a:lnTo>
                    <a:lnTo>
                      <a:pt x="2222"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1" name="Google Shape;731;p54"/>
              <p:cNvSpPr/>
              <p:nvPr/>
            </p:nvSpPr>
            <p:spPr>
              <a:xfrm>
                <a:off x="1187871" y="3722615"/>
                <a:ext cx="57507" cy="46572"/>
              </a:xfrm>
              <a:custGeom>
                <a:avLst/>
                <a:gdLst/>
                <a:ahLst/>
                <a:cxnLst/>
                <a:rect l="l" t="t" r="r" b="b"/>
                <a:pathLst>
                  <a:path w="1199" h="971" extrusionOk="0">
                    <a:moveTo>
                      <a:pt x="1016" y="0"/>
                    </a:moveTo>
                    <a:lnTo>
                      <a:pt x="0" y="697"/>
                    </a:lnTo>
                    <a:lnTo>
                      <a:pt x="182" y="970"/>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2" name="Google Shape;732;p54"/>
              <p:cNvSpPr/>
              <p:nvPr/>
            </p:nvSpPr>
            <p:spPr>
              <a:xfrm>
                <a:off x="1028640" y="3561177"/>
                <a:ext cx="106189" cy="79666"/>
              </a:xfrm>
              <a:custGeom>
                <a:avLst/>
                <a:gdLst/>
                <a:ahLst/>
                <a:cxnLst/>
                <a:rect l="l" t="t" r="r" b="b"/>
                <a:pathLst>
                  <a:path w="2214" h="1661" extrusionOk="0">
                    <a:moveTo>
                      <a:pt x="2024" y="1"/>
                    </a:moveTo>
                    <a:lnTo>
                      <a:pt x="1" y="1388"/>
                    </a:lnTo>
                    <a:lnTo>
                      <a:pt x="183" y="1661"/>
                    </a:lnTo>
                    <a:lnTo>
                      <a:pt x="2214" y="274"/>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3" name="Google Shape;733;p54"/>
              <p:cNvSpPr/>
              <p:nvPr/>
            </p:nvSpPr>
            <p:spPr>
              <a:xfrm>
                <a:off x="1115882" y="3617916"/>
                <a:ext cx="57843" cy="46188"/>
              </a:xfrm>
              <a:custGeom>
                <a:avLst/>
                <a:gdLst/>
                <a:ahLst/>
                <a:cxnLst/>
                <a:rect l="l" t="t" r="r" b="b"/>
                <a:pathLst>
                  <a:path w="1206" h="963"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4" name="Google Shape;734;p54"/>
              <p:cNvSpPr/>
              <p:nvPr/>
            </p:nvSpPr>
            <p:spPr>
              <a:xfrm>
                <a:off x="956651" y="3456143"/>
                <a:ext cx="106573" cy="80001"/>
              </a:xfrm>
              <a:custGeom>
                <a:avLst/>
                <a:gdLst/>
                <a:ahLst/>
                <a:cxnLst/>
                <a:rect l="l" t="t" r="r" b="b"/>
                <a:pathLst>
                  <a:path w="2222" h="1668" extrusionOk="0">
                    <a:moveTo>
                      <a:pt x="2032" y="0"/>
                    </a:moveTo>
                    <a:lnTo>
                      <a:pt x="1" y="1395"/>
                    </a:lnTo>
                    <a:lnTo>
                      <a:pt x="190" y="1668"/>
                    </a:lnTo>
                    <a:lnTo>
                      <a:pt x="2222" y="273"/>
                    </a:lnTo>
                    <a:lnTo>
                      <a:pt x="20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5" name="Google Shape;735;p54"/>
              <p:cNvSpPr/>
              <p:nvPr/>
            </p:nvSpPr>
            <p:spPr>
              <a:xfrm>
                <a:off x="1044276" y="3512833"/>
                <a:ext cx="57507" cy="46572"/>
              </a:xfrm>
              <a:custGeom>
                <a:avLst/>
                <a:gdLst/>
                <a:ahLst/>
                <a:cxnLst/>
                <a:rect l="l" t="t" r="r" b="b"/>
                <a:pathLst>
                  <a:path w="1199" h="971" extrusionOk="0">
                    <a:moveTo>
                      <a:pt x="1016" y="1"/>
                    </a:moveTo>
                    <a:lnTo>
                      <a:pt x="1" y="698"/>
                    </a:lnTo>
                    <a:lnTo>
                      <a:pt x="183" y="971"/>
                    </a:lnTo>
                    <a:lnTo>
                      <a:pt x="1198"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736" name="Google Shape;736;p54"/>
            <p:cNvSpPr/>
            <p:nvPr/>
          </p:nvSpPr>
          <p:spPr>
            <a:xfrm>
              <a:off x="1552471" y="4537235"/>
              <a:ext cx="294490" cy="226143"/>
            </a:xfrm>
            <a:custGeom>
              <a:avLst/>
              <a:gdLst/>
              <a:ahLst/>
              <a:cxnLst/>
              <a:rect l="l" t="t" r="r" b="b"/>
              <a:pathLst>
                <a:path w="6140" h="4715" extrusionOk="0">
                  <a:moveTo>
                    <a:pt x="5473" y="0"/>
                  </a:moveTo>
                  <a:lnTo>
                    <a:pt x="1" y="3752"/>
                  </a:lnTo>
                  <a:lnTo>
                    <a:pt x="660" y="4715"/>
                  </a:lnTo>
                  <a:lnTo>
                    <a:pt x="6140" y="971"/>
                  </a:lnTo>
                  <a:lnTo>
                    <a:pt x="5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37" name="Google Shape;737;p54"/>
            <p:cNvSpPr/>
            <p:nvPr/>
          </p:nvSpPr>
          <p:spPr>
            <a:xfrm>
              <a:off x="1372905" y="4325678"/>
              <a:ext cx="407537" cy="297415"/>
            </a:xfrm>
            <a:custGeom>
              <a:avLst/>
              <a:gdLst/>
              <a:ahLst/>
              <a:cxnLst/>
              <a:rect l="l" t="t" r="r" b="b"/>
              <a:pathLst>
                <a:path w="8497" h="6201" extrusionOk="0">
                  <a:moveTo>
                    <a:pt x="8004" y="0"/>
                  </a:moveTo>
                  <a:lnTo>
                    <a:pt x="0" y="5480"/>
                  </a:lnTo>
                  <a:lnTo>
                    <a:pt x="493" y="6200"/>
                  </a:lnTo>
                  <a:lnTo>
                    <a:pt x="8497" y="720"/>
                  </a:lnTo>
                  <a:lnTo>
                    <a:pt x="80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738" name="Google Shape;738;p54"/>
          <p:cNvSpPr txBox="1"/>
          <p:nvPr/>
        </p:nvSpPr>
        <p:spPr>
          <a:xfrm>
            <a:off x="980950" y="2205250"/>
            <a:ext cx="4935600" cy="1657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5500" b="1">
                <a:solidFill>
                  <a:srgbClr val="191919"/>
                </a:solidFill>
                <a:latin typeface="Doppio One"/>
                <a:ea typeface="Doppio One"/>
                <a:cs typeface="Doppio One"/>
                <a:sym typeface="Doppio One"/>
              </a:rPr>
              <a:t>NHCS’ Current Measures</a:t>
            </a:r>
            <a:endParaRPr sz="5500" b="1">
              <a:solidFill>
                <a:srgbClr val="191919"/>
              </a:solidFill>
              <a:latin typeface="Doppio One"/>
              <a:ea typeface="Doppio One"/>
              <a:cs typeface="Doppio One"/>
              <a:sym typeface="Doppio One"/>
            </a:endParaRPr>
          </a:p>
        </p:txBody>
      </p:sp>
      <p:sp>
        <p:nvSpPr>
          <p:cNvPr id="739" name="Google Shape;739;p54"/>
          <p:cNvSpPr txBox="1"/>
          <p:nvPr/>
        </p:nvSpPr>
        <p:spPr>
          <a:xfrm>
            <a:off x="980950" y="1167150"/>
            <a:ext cx="1368300" cy="914400"/>
          </a:xfrm>
          <a:prstGeom prst="rect">
            <a:avLst/>
          </a:prstGeom>
          <a:solidFill>
            <a:srgbClr val="EF345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latin typeface="Doppio One"/>
                <a:ea typeface="Doppio One"/>
                <a:cs typeface="Doppio One"/>
                <a:sym typeface="Doppio One"/>
              </a:rPr>
              <a:t>04</a:t>
            </a:r>
            <a:endParaRPr sz="6000" b="1">
              <a:solidFill>
                <a:srgbClr val="FFFFFF"/>
              </a:solidFill>
              <a:latin typeface="Doppio One"/>
              <a:ea typeface="Doppio One"/>
              <a:cs typeface="Doppio One"/>
              <a:sym typeface="Doppio One"/>
            </a:endParaRPr>
          </a:p>
        </p:txBody>
      </p:sp>
      <p:grpSp>
        <p:nvGrpSpPr>
          <p:cNvPr id="740" name="Google Shape;740;p54"/>
          <p:cNvGrpSpPr/>
          <p:nvPr/>
        </p:nvGrpSpPr>
        <p:grpSpPr>
          <a:xfrm>
            <a:off x="1067900" y="3862876"/>
            <a:ext cx="2226149" cy="407875"/>
            <a:chOff x="1291500" y="3868551"/>
            <a:chExt cx="2226149" cy="407875"/>
          </a:xfrm>
        </p:grpSpPr>
        <p:grpSp>
          <p:nvGrpSpPr>
            <p:cNvPr id="741" name="Google Shape;741;p54"/>
            <p:cNvGrpSpPr/>
            <p:nvPr/>
          </p:nvGrpSpPr>
          <p:grpSpPr>
            <a:xfrm>
              <a:off x="1291500" y="3868551"/>
              <a:ext cx="2075273" cy="407875"/>
              <a:chOff x="3566000" y="3011976"/>
              <a:chExt cx="2075273" cy="407875"/>
            </a:xfrm>
          </p:grpSpPr>
          <p:sp>
            <p:nvSpPr>
              <p:cNvPr id="742" name="Google Shape;742;p54"/>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43" name="Google Shape;743;p54"/>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744" name="Google Shape;744;p54"/>
            <p:cNvSpPr/>
            <p:nvPr/>
          </p:nvSpPr>
          <p:spPr>
            <a:xfrm>
              <a:off x="3341549" y="4070726"/>
              <a:ext cx="176100" cy="171900"/>
            </a:xfrm>
            <a:prstGeom prst="heart">
              <a:avLst/>
            </a:prstGeom>
            <a:solidFill>
              <a:srgbClr val="EF3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745" name="Google Shape;745;p5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746" name="Google Shape;746;p54"/>
          <p:cNvSpPr txBox="1">
            <a:spLocks noGrp="1"/>
          </p:cNvSpPr>
          <p:nvPr>
            <p:ph type="subTitle" idx="1"/>
          </p:nvPr>
        </p:nvSpPr>
        <p:spPr>
          <a:xfrm>
            <a:off x="7767175" y="235175"/>
            <a:ext cx="1185900" cy="38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b="1"/>
              <a:t>Sally</a:t>
            </a:r>
            <a:endParaRPr sz="15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Current Reactive Measures</a:t>
            </a:r>
            <a:endParaRPr/>
          </a:p>
        </p:txBody>
      </p:sp>
      <p:sp>
        <p:nvSpPr>
          <p:cNvPr id="752" name="Google Shape;752;p5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753" name="Google Shape;753;p55"/>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sp>
        <p:nvSpPr>
          <p:cNvPr id="754" name="Google Shape;754;p55"/>
          <p:cNvSpPr/>
          <p:nvPr/>
        </p:nvSpPr>
        <p:spPr>
          <a:xfrm>
            <a:off x="779425" y="2307800"/>
            <a:ext cx="3341100" cy="23607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T Sans"/>
              <a:buChar char="●"/>
            </a:pPr>
            <a:r>
              <a:rPr lang="en">
                <a:latin typeface="PT Sans"/>
                <a:ea typeface="PT Sans"/>
                <a:cs typeface="PT Sans"/>
                <a:sym typeface="PT Sans"/>
              </a:rPr>
              <a:t>Echocardiogram (ECG), </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a:latin typeface="PT Sans"/>
                <a:ea typeface="PT Sans"/>
                <a:cs typeface="PT Sans"/>
                <a:sym typeface="PT Sans"/>
              </a:rPr>
              <a:t>Cardiac Computed Tomography (CT) Scan,</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a:latin typeface="PT Sans"/>
                <a:ea typeface="PT Sans"/>
                <a:cs typeface="PT Sans"/>
                <a:sym typeface="PT Sans"/>
              </a:rPr>
              <a:t>Exercise Stress Test (Treadmill Exercise) and more</a:t>
            </a: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p:txBody>
      </p:sp>
      <p:sp>
        <p:nvSpPr>
          <p:cNvPr id="755" name="Google Shape;755;p55"/>
          <p:cNvSpPr/>
          <p:nvPr/>
        </p:nvSpPr>
        <p:spPr>
          <a:xfrm>
            <a:off x="1684213" y="1685975"/>
            <a:ext cx="15315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Cardiac Tests</a:t>
            </a:r>
            <a:endParaRPr b="1">
              <a:solidFill>
                <a:schemeClr val="dk1"/>
              </a:solidFill>
              <a:latin typeface="PT Sans"/>
              <a:ea typeface="PT Sans"/>
              <a:cs typeface="PT Sans"/>
              <a:sym typeface="PT Sans"/>
            </a:endParaRPr>
          </a:p>
        </p:txBody>
      </p:sp>
      <p:pic>
        <p:nvPicPr>
          <p:cNvPr id="756" name="Google Shape;756;p55"/>
          <p:cNvPicPr preferRelativeResize="0"/>
          <p:nvPr/>
        </p:nvPicPr>
        <p:blipFill>
          <a:blip r:embed="rId3">
            <a:alphaModFix/>
          </a:blip>
          <a:stretch>
            <a:fillRect/>
          </a:stretch>
        </p:blipFill>
        <p:spPr>
          <a:xfrm>
            <a:off x="995312" y="3704156"/>
            <a:ext cx="850775" cy="850775"/>
          </a:xfrm>
          <a:prstGeom prst="rect">
            <a:avLst/>
          </a:prstGeom>
          <a:noFill/>
          <a:ln>
            <a:noFill/>
          </a:ln>
        </p:spPr>
      </p:pic>
      <p:pic>
        <p:nvPicPr>
          <p:cNvPr id="757" name="Google Shape;757;p55"/>
          <p:cNvPicPr preferRelativeResize="0"/>
          <p:nvPr/>
        </p:nvPicPr>
        <p:blipFill>
          <a:blip r:embed="rId4">
            <a:alphaModFix/>
          </a:blip>
          <a:stretch>
            <a:fillRect/>
          </a:stretch>
        </p:blipFill>
        <p:spPr>
          <a:xfrm>
            <a:off x="2008538" y="3741700"/>
            <a:ext cx="775675" cy="775675"/>
          </a:xfrm>
          <a:prstGeom prst="rect">
            <a:avLst/>
          </a:prstGeom>
          <a:noFill/>
          <a:ln>
            <a:noFill/>
          </a:ln>
        </p:spPr>
      </p:pic>
      <p:pic>
        <p:nvPicPr>
          <p:cNvPr id="758" name="Google Shape;758;p55"/>
          <p:cNvPicPr preferRelativeResize="0"/>
          <p:nvPr/>
        </p:nvPicPr>
        <p:blipFill>
          <a:blip r:embed="rId5">
            <a:alphaModFix/>
          </a:blip>
          <a:stretch>
            <a:fillRect/>
          </a:stretch>
        </p:blipFill>
        <p:spPr>
          <a:xfrm>
            <a:off x="2946663" y="3666600"/>
            <a:ext cx="850775" cy="850775"/>
          </a:xfrm>
          <a:prstGeom prst="rect">
            <a:avLst/>
          </a:prstGeom>
          <a:noFill/>
          <a:ln>
            <a:noFill/>
          </a:ln>
        </p:spPr>
      </p:pic>
      <p:sp>
        <p:nvSpPr>
          <p:cNvPr id="759" name="Google Shape;759;p55"/>
          <p:cNvSpPr/>
          <p:nvPr/>
        </p:nvSpPr>
        <p:spPr>
          <a:xfrm>
            <a:off x="5023500" y="2307800"/>
            <a:ext cx="3341100" cy="23607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T Sans"/>
              <a:buChar char="●"/>
            </a:pPr>
            <a:r>
              <a:rPr lang="en">
                <a:latin typeface="PT Sans"/>
                <a:ea typeface="PT Sans"/>
                <a:cs typeface="PT Sans"/>
                <a:sym typeface="PT Sans"/>
              </a:rPr>
              <a:t>Gabor-Convolutional Neural Network (Gabor-CNN) algorithm</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a:latin typeface="PT Sans"/>
                <a:ea typeface="PT Sans"/>
                <a:cs typeface="PT Sans"/>
                <a:sym typeface="PT Sans"/>
              </a:rPr>
              <a:t>Recognise ECG patterns to diagnose CVD</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a:latin typeface="PT Sans"/>
                <a:ea typeface="PT Sans"/>
                <a:cs typeface="PT Sans"/>
                <a:sym typeface="PT Sans"/>
              </a:rPr>
              <a:t>98.5% Accuracy</a:t>
            </a: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p:txBody>
      </p:sp>
      <p:sp>
        <p:nvSpPr>
          <p:cNvPr id="760" name="Google Shape;760;p55"/>
          <p:cNvSpPr/>
          <p:nvPr/>
        </p:nvSpPr>
        <p:spPr>
          <a:xfrm>
            <a:off x="5928288" y="1685975"/>
            <a:ext cx="15315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AI Tool</a:t>
            </a:r>
            <a:endParaRPr b="1">
              <a:solidFill>
                <a:schemeClr val="dk1"/>
              </a:solidFill>
              <a:latin typeface="PT Sans"/>
              <a:ea typeface="PT Sans"/>
              <a:cs typeface="PT Sans"/>
              <a:sym typeface="PT Sans"/>
            </a:endParaRPr>
          </a:p>
        </p:txBody>
      </p:sp>
      <p:cxnSp>
        <p:nvCxnSpPr>
          <p:cNvPr id="761" name="Google Shape;761;p55"/>
          <p:cNvCxnSpPr/>
          <p:nvPr/>
        </p:nvCxnSpPr>
        <p:spPr>
          <a:xfrm>
            <a:off x="3571900" y="1925250"/>
            <a:ext cx="1976400" cy="0"/>
          </a:xfrm>
          <a:prstGeom prst="straightConnector1">
            <a:avLst/>
          </a:prstGeom>
          <a:noFill/>
          <a:ln w="28575" cap="flat" cmpd="sng">
            <a:solidFill>
              <a:srgbClr val="F0A7B7"/>
            </a:solidFill>
            <a:prstDash val="solid"/>
            <a:round/>
            <a:headEnd type="none" w="med" len="med"/>
            <a:tailEnd type="stealth" w="med" len="med"/>
          </a:ln>
        </p:spPr>
      </p:cxnSp>
      <p:pic>
        <p:nvPicPr>
          <p:cNvPr id="762" name="Google Shape;762;p55"/>
          <p:cNvPicPr preferRelativeResize="0"/>
          <p:nvPr/>
        </p:nvPicPr>
        <p:blipFill>
          <a:blip r:embed="rId6">
            <a:alphaModFix/>
          </a:blip>
          <a:stretch>
            <a:fillRect/>
          </a:stretch>
        </p:blipFill>
        <p:spPr>
          <a:xfrm>
            <a:off x="5928300" y="3704161"/>
            <a:ext cx="775675" cy="775675"/>
          </a:xfrm>
          <a:prstGeom prst="rect">
            <a:avLst/>
          </a:prstGeom>
          <a:noFill/>
          <a:ln>
            <a:noFill/>
          </a:ln>
        </p:spPr>
      </p:pic>
      <p:pic>
        <p:nvPicPr>
          <p:cNvPr id="763" name="Google Shape;763;p55"/>
          <p:cNvPicPr preferRelativeResize="0"/>
          <p:nvPr/>
        </p:nvPicPr>
        <p:blipFill>
          <a:blip r:embed="rId7">
            <a:alphaModFix/>
          </a:blip>
          <a:stretch>
            <a:fillRect/>
          </a:stretch>
        </p:blipFill>
        <p:spPr>
          <a:xfrm>
            <a:off x="6873525" y="3704163"/>
            <a:ext cx="775675" cy="775675"/>
          </a:xfrm>
          <a:prstGeom prst="rect">
            <a:avLst/>
          </a:prstGeom>
          <a:noFill/>
          <a:ln>
            <a:noFill/>
          </a:ln>
        </p:spPr>
      </p:pic>
      <p:sp>
        <p:nvSpPr>
          <p:cNvPr id="764" name="Google Shape;764;p55"/>
          <p:cNvSpPr txBox="1"/>
          <p:nvPr/>
        </p:nvSpPr>
        <p:spPr>
          <a:xfrm>
            <a:off x="3520700" y="1538850"/>
            <a:ext cx="197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Supplemented with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fade">
                                      <p:cBhvr>
                                        <p:cTn id="7" dur="1000"/>
                                        <p:tgtEl>
                                          <p:spTgt spid="754"/>
                                        </p:tgtEl>
                                      </p:cBhvr>
                                    </p:animEffect>
                                  </p:childTnLst>
                                </p:cTn>
                              </p:par>
                              <p:par>
                                <p:cTn id="8" presetID="10" presetClass="entr" presetSubtype="0" fill="hold" nodeType="withEffect">
                                  <p:stCondLst>
                                    <p:cond delay="0"/>
                                  </p:stCondLst>
                                  <p:childTnLst>
                                    <p:set>
                                      <p:cBhvr>
                                        <p:cTn id="9" dur="1" fill="hold">
                                          <p:stCondLst>
                                            <p:cond delay="0"/>
                                          </p:stCondLst>
                                        </p:cTn>
                                        <p:tgtEl>
                                          <p:spTgt spid="755"/>
                                        </p:tgtEl>
                                        <p:attrNameLst>
                                          <p:attrName>style.visibility</p:attrName>
                                        </p:attrNameLst>
                                      </p:cBhvr>
                                      <p:to>
                                        <p:strVal val="visible"/>
                                      </p:to>
                                    </p:set>
                                    <p:animEffect transition="in" filter="fade">
                                      <p:cBhvr>
                                        <p:cTn id="10" dur="1000"/>
                                        <p:tgtEl>
                                          <p:spTgt spid="755"/>
                                        </p:tgtEl>
                                      </p:cBhvr>
                                    </p:animEffect>
                                  </p:childTnLst>
                                </p:cTn>
                              </p:par>
                              <p:par>
                                <p:cTn id="11" presetID="10" presetClass="entr" presetSubtype="0" fill="hold" nodeType="withEffect">
                                  <p:stCondLst>
                                    <p:cond delay="0"/>
                                  </p:stCondLst>
                                  <p:childTnLst>
                                    <p:set>
                                      <p:cBhvr>
                                        <p:cTn id="12" dur="1" fill="hold">
                                          <p:stCondLst>
                                            <p:cond delay="0"/>
                                          </p:stCondLst>
                                        </p:cTn>
                                        <p:tgtEl>
                                          <p:spTgt spid="756"/>
                                        </p:tgtEl>
                                        <p:attrNameLst>
                                          <p:attrName>style.visibility</p:attrName>
                                        </p:attrNameLst>
                                      </p:cBhvr>
                                      <p:to>
                                        <p:strVal val="visible"/>
                                      </p:to>
                                    </p:set>
                                    <p:animEffect transition="in" filter="fade">
                                      <p:cBhvr>
                                        <p:cTn id="13" dur="1000"/>
                                        <p:tgtEl>
                                          <p:spTgt spid="756"/>
                                        </p:tgtEl>
                                      </p:cBhvr>
                                    </p:animEffect>
                                  </p:childTnLst>
                                </p:cTn>
                              </p:par>
                              <p:par>
                                <p:cTn id="14" presetID="10" presetClass="entr" presetSubtype="0" fill="hold" nodeType="withEffect">
                                  <p:stCondLst>
                                    <p:cond delay="0"/>
                                  </p:stCondLst>
                                  <p:childTnLst>
                                    <p:set>
                                      <p:cBhvr>
                                        <p:cTn id="15" dur="1" fill="hold">
                                          <p:stCondLst>
                                            <p:cond delay="0"/>
                                          </p:stCondLst>
                                        </p:cTn>
                                        <p:tgtEl>
                                          <p:spTgt spid="757"/>
                                        </p:tgtEl>
                                        <p:attrNameLst>
                                          <p:attrName>style.visibility</p:attrName>
                                        </p:attrNameLst>
                                      </p:cBhvr>
                                      <p:to>
                                        <p:strVal val="visible"/>
                                      </p:to>
                                    </p:set>
                                    <p:animEffect transition="in" filter="fade">
                                      <p:cBhvr>
                                        <p:cTn id="16" dur="1000"/>
                                        <p:tgtEl>
                                          <p:spTgt spid="757"/>
                                        </p:tgtEl>
                                      </p:cBhvr>
                                    </p:animEffect>
                                  </p:childTnLst>
                                </p:cTn>
                              </p:par>
                              <p:par>
                                <p:cTn id="17" presetID="10" presetClass="entr" presetSubtype="0" fill="hold" nodeType="withEffect">
                                  <p:stCondLst>
                                    <p:cond delay="0"/>
                                  </p:stCondLst>
                                  <p:childTnLst>
                                    <p:set>
                                      <p:cBhvr>
                                        <p:cTn id="18" dur="1" fill="hold">
                                          <p:stCondLst>
                                            <p:cond delay="0"/>
                                          </p:stCondLst>
                                        </p:cTn>
                                        <p:tgtEl>
                                          <p:spTgt spid="758"/>
                                        </p:tgtEl>
                                        <p:attrNameLst>
                                          <p:attrName>style.visibility</p:attrName>
                                        </p:attrNameLst>
                                      </p:cBhvr>
                                      <p:to>
                                        <p:strVal val="visible"/>
                                      </p:to>
                                    </p:set>
                                    <p:animEffect transition="in" filter="fade">
                                      <p:cBhvr>
                                        <p:cTn id="19" dur="1000"/>
                                        <p:tgtEl>
                                          <p:spTgt spid="7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9"/>
                                        </p:tgtEl>
                                        <p:attrNameLst>
                                          <p:attrName>style.visibility</p:attrName>
                                        </p:attrNameLst>
                                      </p:cBhvr>
                                      <p:to>
                                        <p:strVal val="visible"/>
                                      </p:to>
                                    </p:set>
                                    <p:animEffect transition="in" filter="fade">
                                      <p:cBhvr>
                                        <p:cTn id="24" dur="1000"/>
                                        <p:tgtEl>
                                          <p:spTgt spid="759"/>
                                        </p:tgtEl>
                                      </p:cBhvr>
                                    </p:animEffect>
                                  </p:childTnLst>
                                </p:cTn>
                              </p:par>
                              <p:par>
                                <p:cTn id="25" presetID="10" presetClass="entr" presetSubtype="0" fill="hold" nodeType="withEffect">
                                  <p:stCondLst>
                                    <p:cond delay="0"/>
                                  </p:stCondLst>
                                  <p:childTnLst>
                                    <p:set>
                                      <p:cBhvr>
                                        <p:cTn id="26" dur="1" fill="hold">
                                          <p:stCondLst>
                                            <p:cond delay="0"/>
                                          </p:stCondLst>
                                        </p:cTn>
                                        <p:tgtEl>
                                          <p:spTgt spid="760"/>
                                        </p:tgtEl>
                                        <p:attrNameLst>
                                          <p:attrName>style.visibility</p:attrName>
                                        </p:attrNameLst>
                                      </p:cBhvr>
                                      <p:to>
                                        <p:strVal val="visible"/>
                                      </p:to>
                                    </p:set>
                                    <p:animEffect transition="in" filter="fade">
                                      <p:cBhvr>
                                        <p:cTn id="27" dur="1000"/>
                                        <p:tgtEl>
                                          <p:spTgt spid="760"/>
                                        </p:tgtEl>
                                      </p:cBhvr>
                                    </p:animEffect>
                                  </p:childTnLst>
                                </p:cTn>
                              </p:par>
                              <p:par>
                                <p:cTn id="28" presetID="10" presetClass="entr" presetSubtype="0" fill="hold" nodeType="withEffect">
                                  <p:stCondLst>
                                    <p:cond delay="0"/>
                                  </p:stCondLst>
                                  <p:childTnLst>
                                    <p:set>
                                      <p:cBhvr>
                                        <p:cTn id="29" dur="1" fill="hold">
                                          <p:stCondLst>
                                            <p:cond delay="0"/>
                                          </p:stCondLst>
                                        </p:cTn>
                                        <p:tgtEl>
                                          <p:spTgt spid="761"/>
                                        </p:tgtEl>
                                        <p:attrNameLst>
                                          <p:attrName>style.visibility</p:attrName>
                                        </p:attrNameLst>
                                      </p:cBhvr>
                                      <p:to>
                                        <p:strVal val="visible"/>
                                      </p:to>
                                    </p:set>
                                    <p:animEffect transition="in" filter="fade">
                                      <p:cBhvr>
                                        <p:cTn id="30" dur="1000"/>
                                        <p:tgtEl>
                                          <p:spTgt spid="761"/>
                                        </p:tgtEl>
                                      </p:cBhvr>
                                    </p:animEffect>
                                  </p:childTnLst>
                                </p:cTn>
                              </p:par>
                              <p:par>
                                <p:cTn id="31" presetID="10" presetClass="entr" presetSubtype="0" fill="hold" nodeType="withEffect">
                                  <p:stCondLst>
                                    <p:cond delay="0"/>
                                  </p:stCondLst>
                                  <p:childTnLst>
                                    <p:set>
                                      <p:cBhvr>
                                        <p:cTn id="32" dur="1" fill="hold">
                                          <p:stCondLst>
                                            <p:cond delay="0"/>
                                          </p:stCondLst>
                                        </p:cTn>
                                        <p:tgtEl>
                                          <p:spTgt spid="762"/>
                                        </p:tgtEl>
                                        <p:attrNameLst>
                                          <p:attrName>style.visibility</p:attrName>
                                        </p:attrNameLst>
                                      </p:cBhvr>
                                      <p:to>
                                        <p:strVal val="visible"/>
                                      </p:to>
                                    </p:set>
                                    <p:animEffect transition="in" filter="fade">
                                      <p:cBhvr>
                                        <p:cTn id="33" dur="1000"/>
                                        <p:tgtEl>
                                          <p:spTgt spid="762"/>
                                        </p:tgtEl>
                                      </p:cBhvr>
                                    </p:animEffect>
                                  </p:childTnLst>
                                </p:cTn>
                              </p:par>
                              <p:par>
                                <p:cTn id="34" presetID="10" presetClass="entr" presetSubtype="0" fill="hold" nodeType="withEffect">
                                  <p:stCondLst>
                                    <p:cond delay="0"/>
                                  </p:stCondLst>
                                  <p:childTnLst>
                                    <p:set>
                                      <p:cBhvr>
                                        <p:cTn id="35" dur="1" fill="hold">
                                          <p:stCondLst>
                                            <p:cond delay="0"/>
                                          </p:stCondLst>
                                        </p:cTn>
                                        <p:tgtEl>
                                          <p:spTgt spid="763"/>
                                        </p:tgtEl>
                                        <p:attrNameLst>
                                          <p:attrName>style.visibility</p:attrName>
                                        </p:attrNameLst>
                                      </p:cBhvr>
                                      <p:to>
                                        <p:strVal val="visible"/>
                                      </p:to>
                                    </p:set>
                                    <p:animEffect transition="in" filter="fade">
                                      <p:cBhvr>
                                        <p:cTn id="36" dur="1000"/>
                                        <p:tgtEl>
                                          <p:spTgt spid="763"/>
                                        </p:tgtEl>
                                      </p:cBhvr>
                                    </p:animEffect>
                                  </p:childTnLst>
                                </p:cTn>
                              </p:par>
                              <p:par>
                                <p:cTn id="37" presetID="10" presetClass="entr" presetSubtype="0" fill="hold" nodeType="withEffect">
                                  <p:stCondLst>
                                    <p:cond delay="0"/>
                                  </p:stCondLst>
                                  <p:childTnLst>
                                    <p:set>
                                      <p:cBhvr>
                                        <p:cTn id="38" dur="1" fill="hold">
                                          <p:stCondLst>
                                            <p:cond delay="0"/>
                                          </p:stCondLst>
                                        </p:cTn>
                                        <p:tgtEl>
                                          <p:spTgt spid="764"/>
                                        </p:tgtEl>
                                        <p:attrNameLst>
                                          <p:attrName>style.visibility</p:attrName>
                                        </p:attrNameLst>
                                      </p:cBhvr>
                                      <p:to>
                                        <p:strVal val="visible"/>
                                      </p:to>
                                    </p:set>
                                    <p:animEffect transition="in" filter="fade">
                                      <p:cBhvr>
                                        <p:cTn id="39" dur="10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title"/>
          </p:nvPr>
        </p:nvSpPr>
        <p:spPr>
          <a:xfrm>
            <a:off x="3624550" y="1698675"/>
            <a:ext cx="4355700" cy="157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Objectives</a:t>
            </a:r>
            <a:endParaRPr>
              <a:solidFill>
                <a:schemeClr val="lt2"/>
              </a:solidFill>
            </a:endParaRPr>
          </a:p>
        </p:txBody>
      </p:sp>
      <p:sp>
        <p:nvSpPr>
          <p:cNvPr id="329" name="Google Shape;329;p29"/>
          <p:cNvSpPr txBox="1">
            <a:spLocks noGrp="1"/>
          </p:cNvSpPr>
          <p:nvPr>
            <p:ph type="title" idx="2"/>
          </p:nvPr>
        </p:nvSpPr>
        <p:spPr>
          <a:xfrm>
            <a:off x="6465150" y="786150"/>
            <a:ext cx="13683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30" name="Google Shape;330;p29"/>
          <p:cNvGrpSpPr/>
          <p:nvPr/>
        </p:nvGrpSpPr>
        <p:grpSpPr>
          <a:xfrm>
            <a:off x="5563375" y="3813501"/>
            <a:ext cx="2226149" cy="407875"/>
            <a:chOff x="1291500" y="3868551"/>
            <a:chExt cx="2226149" cy="407875"/>
          </a:xfrm>
        </p:grpSpPr>
        <p:grpSp>
          <p:nvGrpSpPr>
            <p:cNvPr id="331" name="Google Shape;331;p29"/>
            <p:cNvGrpSpPr/>
            <p:nvPr/>
          </p:nvGrpSpPr>
          <p:grpSpPr>
            <a:xfrm>
              <a:off x="1291500" y="3868551"/>
              <a:ext cx="2075273" cy="407875"/>
              <a:chOff x="3566000" y="3011976"/>
              <a:chExt cx="2075273" cy="407875"/>
            </a:xfrm>
          </p:grpSpPr>
          <p:sp>
            <p:nvSpPr>
              <p:cNvPr id="332" name="Google Shape;332;p29"/>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33" name="Google Shape;333;p29"/>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334" name="Google Shape;334;p29"/>
            <p:cNvSpPr/>
            <p:nvPr/>
          </p:nvSpPr>
          <p:spPr>
            <a:xfrm>
              <a:off x="3341549" y="4070726"/>
              <a:ext cx="176100" cy="171900"/>
            </a:xfrm>
            <a:prstGeom prst="heart">
              <a:avLst/>
            </a:prstGeom>
            <a:solidFill>
              <a:srgbClr val="EF3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335" name="Google Shape;335;p29"/>
          <p:cNvGrpSpPr/>
          <p:nvPr/>
        </p:nvGrpSpPr>
        <p:grpSpPr>
          <a:xfrm rot="-1198611" flipH="1">
            <a:off x="1268173" y="1869494"/>
            <a:ext cx="1562984" cy="1651874"/>
            <a:chOff x="1218850" y="3112300"/>
            <a:chExt cx="831742" cy="876142"/>
          </a:xfrm>
        </p:grpSpPr>
        <p:sp>
          <p:nvSpPr>
            <p:cNvPr id="336" name="Google Shape;336;p29"/>
            <p:cNvSpPr/>
            <p:nvPr/>
          </p:nvSpPr>
          <p:spPr>
            <a:xfrm>
              <a:off x="1297190" y="3197729"/>
              <a:ext cx="753403" cy="790713"/>
            </a:xfrm>
            <a:custGeom>
              <a:avLst/>
              <a:gdLst/>
              <a:ahLst/>
              <a:cxnLst/>
              <a:rect l="l" t="t" r="r" b="b"/>
              <a:pathLst>
                <a:path w="6482" h="6803" extrusionOk="0">
                  <a:moveTo>
                    <a:pt x="2282" y="1"/>
                  </a:moveTo>
                  <a:lnTo>
                    <a:pt x="1" y="1934"/>
                  </a:lnTo>
                  <a:lnTo>
                    <a:pt x="3669" y="6269"/>
                  </a:lnTo>
                  <a:cubicBezTo>
                    <a:pt x="3968" y="6622"/>
                    <a:pt x="4390" y="6803"/>
                    <a:pt x="4815" y="6803"/>
                  </a:cubicBezTo>
                  <a:cubicBezTo>
                    <a:pt x="5155" y="6803"/>
                    <a:pt x="5496" y="6687"/>
                    <a:pt x="5776" y="6451"/>
                  </a:cubicBezTo>
                  <a:cubicBezTo>
                    <a:pt x="6405" y="5920"/>
                    <a:pt x="6481" y="4973"/>
                    <a:pt x="5951" y="4344"/>
                  </a:cubicBezTo>
                  <a:lnTo>
                    <a:pt x="2282" y="1"/>
                  </a:lnTo>
                  <a:close/>
                </a:path>
              </a:pathLst>
            </a:custGeom>
            <a:solidFill>
              <a:srgbClr val="C2C2DF">
                <a:alpha val="26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37" name="Google Shape;337;p29"/>
            <p:cNvSpPr/>
            <p:nvPr/>
          </p:nvSpPr>
          <p:spPr>
            <a:xfrm>
              <a:off x="1458402" y="3504346"/>
              <a:ext cx="570108" cy="467942"/>
            </a:xfrm>
            <a:custGeom>
              <a:avLst/>
              <a:gdLst/>
              <a:ahLst/>
              <a:cxnLst/>
              <a:rect l="l" t="t" r="r" b="b"/>
              <a:pathLst>
                <a:path w="4905" h="4026" extrusionOk="0">
                  <a:moveTo>
                    <a:pt x="2843" y="0"/>
                  </a:moveTo>
                  <a:cubicBezTo>
                    <a:pt x="2555" y="160"/>
                    <a:pt x="2282" y="364"/>
                    <a:pt x="2025" y="539"/>
                  </a:cubicBezTo>
                  <a:cubicBezTo>
                    <a:pt x="1857" y="628"/>
                    <a:pt x="1666" y="699"/>
                    <a:pt x="1482" y="699"/>
                  </a:cubicBezTo>
                  <a:cubicBezTo>
                    <a:pt x="1432" y="699"/>
                    <a:pt x="1383" y="694"/>
                    <a:pt x="1335" y="683"/>
                  </a:cubicBezTo>
                  <a:cubicBezTo>
                    <a:pt x="1055" y="595"/>
                    <a:pt x="781" y="553"/>
                    <a:pt x="514" y="553"/>
                  </a:cubicBezTo>
                  <a:cubicBezTo>
                    <a:pt x="340" y="553"/>
                    <a:pt x="168" y="571"/>
                    <a:pt x="1" y="607"/>
                  </a:cubicBezTo>
                  <a:lnTo>
                    <a:pt x="2578" y="3654"/>
                  </a:lnTo>
                  <a:cubicBezTo>
                    <a:pt x="2784" y="3898"/>
                    <a:pt x="3079" y="4025"/>
                    <a:pt x="3377" y="4025"/>
                  </a:cubicBezTo>
                  <a:cubicBezTo>
                    <a:pt x="3616" y="4025"/>
                    <a:pt x="3857" y="3944"/>
                    <a:pt x="4056" y="3775"/>
                  </a:cubicBezTo>
                  <a:lnTo>
                    <a:pt x="4412" y="3472"/>
                  </a:lnTo>
                  <a:cubicBezTo>
                    <a:pt x="4852" y="3100"/>
                    <a:pt x="4905" y="2441"/>
                    <a:pt x="4533" y="2001"/>
                  </a:cubicBezTo>
                  <a:lnTo>
                    <a:pt x="28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38" name="Google Shape;338;p29"/>
            <p:cNvSpPr/>
            <p:nvPr/>
          </p:nvSpPr>
          <p:spPr>
            <a:xfrm>
              <a:off x="1218850" y="3112300"/>
              <a:ext cx="386813" cy="351596"/>
            </a:xfrm>
            <a:custGeom>
              <a:avLst/>
              <a:gdLst/>
              <a:ahLst/>
              <a:cxnLst/>
              <a:rect l="l" t="t" r="r" b="b"/>
              <a:pathLst>
                <a:path w="3328" h="3025" extrusionOk="0">
                  <a:moveTo>
                    <a:pt x="2714" y="1"/>
                  </a:moveTo>
                  <a:lnTo>
                    <a:pt x="0" y="2290"/>
                  </a:lnTo>
                  <a:lnTo>
                    <a:pt x="622" y="3025"/>
                  </a:lnTo>
                  <a:lnTo>
                    <a:pt x="3328" y="736"/>
                  </a:lnTo>
                  <a:lnTo>
                    <a:pt x="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39" name="Google Shape;339;p29"/>
            <p:cNvSpPr/>
            <p:nvPr/>
          </p:nvSpPr>
          <p:spPr>
            <a:xfrm>
              <a:off x="1243491" y="3349294"/>
              <a:ext cx="82058" cy="94379"/>
            </a:xfrm>
            <a:custGeom>
              <a:avLst/>
              <a:gdLst/>
              <a:ahLst/>
              <a:cxnLst/>
              <a:rect l="l" t="t" r="r" b="b"/>
              <a:pathLst>
                <a:path w="706" h="812" extrusionOk="0">
                  <a:moveTo>
                    <a:pt x="84" y="1"/>
                  </a:moveTo>
                  <a:lnTo>
                    <a:pt x="0" y="76"/>
                  </a:lnTo>
                  <a:lnTo>
                    <a:pt x="614" y="812"/>
                  </a:lnTo>
                  <a:lnTo>
                    <a:pt x="705" y="736"/>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40" name="Google Shape;340;p29"/>
            <p:cNvSpPr/>
            <p:nvPr/>
          </p:nvSpPr>
          <p:spPr>
            <a:xfrm>
              <a:off x="1294633" y="3306172"/>
              <a:ext cx="81942" cy="94379"/>
            </a:xfrm>
            <a:custGeom>
              <a:avLst/>
              <a:gdLst/>
              <a:ahLst/>
              <a:cxnLst/>
              <a:rect l="l" t="t" r="r" b="b"/>
              <a:pathLst>
                <a:path w="705" h="812" extrusionOk="0">
                  <a:moveTo>
                    <a:pt x="83" y="0"/>
                  </a:moveTo>
                  <a:lnTo>
                    <a:pt x="0" y="76"/>
                  </a:lnTo>
                  <a:lnTo>
                    <a:pt x="614" y="811"/>
                  </a:lnTo>
                  <a:lnTo>
                    <a:pt x="705" y="735"/>
                  </a:lnTo>
                  <a:lnTo>
                    <a:pt x="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341" name="Google Shape;341;p29"/>
          <p:cNvGrpSpPr/>
          <p:nvPr/>
        </p:nvGrpSpPr>
        <p:grpSpPr>
          <a:xfrm rot="-3205707" flipH="1">
            <a:off x="2406555" y="3053666"/>
            <a:ext cx="377789" cy="362622"/>
            <a:chOff x="6785077" y="4094824"/>
            <a:chExt cx="343922" cy="330504"/>
          </a:xfrm>
        </p:grpSpPr>
        <p:sp>
          <p:nvSpPr>
            <p:cNvPr id="342" name="Google Shape;342;p29"/>
            <p:cNvSpPr/>
            <p:nvPr/>
          </p:nvSpPr>
          <p:spPr>
            <a:xfrm>
              <a:off x="6893053" y="4198100"/>
              <a:ext cx="235946" cy="227228"/>
            </a:xfrm>
            <a:custGeom>
              <a:avLst/>
              <a:gdLst/>
              <a:ahLst/>
              <a:cxnLst/>
              <a:rect l="l" t="t" r="r" b="b"/>
              <a:pathLst>
                <a:path w="5216" h="5023" extrusionOk="0">
                  <a:moveTo>
                    <a:pt x="2828" y="0"/>
                  </a:moveTo>
                  <a:lnTo>
                    <a:pt x="1" y="2744"/>
                  </a:lnTo>
                  <a:lnTo>
                    <a:pt x="1623" y="4426"/>
                  </a:lnTo>
                  <a:cubicBezTo>
                    <a:pt x="2008" y="4823"/>
                    <a:pt x="2521" y="5022"/>
                    <a:pt x="3035" y="5022"/>
                  </a:cubicBezTo>
                  <a:cubicBezTo>
                    <a:pt x="3531" y="5022"/>
                    <a:pt x="4029" y="4837"/>
                    <a:pt x="4412" y="4464"/>
                  </a:cubicBezTo>
                  <a:cubicBezTo>
                    <a:pt x="5193" y="3706"/>
                    <a:pt x="5216" y="2463"/>
                    <a:pt x="4458" y="1683"/>
                  </a:cubicBezTo>
                  <a:lnTo>
                    <a:pt x="2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343" name="Google Shape;343;p29"/>
            <p:cNvSpPr/>
            <p:nvPr/>
          </p:nvSpPr>
          <p:spPr>
            <a:xfrm>
              <a:off x="6785077" y="4094824"/>
              <a:ext cx="235946" cy="227409"/>
            </a:xfrm>
            <a:custGeom>
              <a:avLst/>
              <a:gdLst/>
              <a:ahLst/>
              <a:cxnLst/>
              <a:rect l="l" t="t" r="r" b="b"/>
              <a:pathLst>
                <a:path w="5216" h="5027" extrusionOk="0">
                  <a:moveTo>
                    <a:pt x="2173" y="0"/>
                  </a:moveTo>
                  <a:cubicBezTo>
                    <a:pt x="1680" y="0"/>
                    <a:pt x="1186" y="184"/>
                    <a:pt x="804" y="555"/>
                  </a:cubicBezTo>
                  <a:cubicBezTo>
                    <a:pt x="23" y="1313"/>
                    <a:pt x="0" y="2563"/>
                    <a:pt x="758" y="3344"/>
                  </a:cubicBezTo>
                  <a:lnTo>
                    <a:pt x="2388" y="5027"/>
                  </a:lnTo>
                  <a:lnTo>
                    <a:pt x="5215" y="2283"/>
                  </a:lnTo>
                  <a:lnTo>
                    <a:pt x="3593" y="600"/>
                  </a:lnTo>
                  <a:cubicBezTo>
                    <a:pt x="3206" y="201"/>
                    <a:pt x="2690" y="0"/>
                    <a:pt x="2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344" name="Google Shape;344;p29"/>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Shi Zhen</a:t>
            </a:r>
            <a:endParaRPr sz="1500" b="1"/>
          </a:p>
        </p:txBody>
      </p:sp>
      <p:sp>
        <p:nvSpPr>
          <p:cNvPr id="345" name="Google Shape;345;p2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Limitations</a:t>
            </a:r>
            <a:endParaRPr/>
          </a:p>
        </p:txBody>
      </p:sp>
      <p:sp>
        <p:nvSpPr>
          <p:cNvPr id="770" name="Google Shape;770;p5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771" name="Google Shape;771;p56"/>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sp>
        <p:nvSpPr>
          <p:cNvPr id="772" name="Google Shape;772;p56"/>
          <p:cNvSpPr/>
          <p:nvPr/>
        </p:nvSpPr>
        <p:spPr>
          <a:xfrm>
            <a:off x="2949825" y="1389350"/>
            <a:ext cx="4548900" cy="9240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T Sans"/>
              <a:buChar char="●"/>
            </a:pPr>
            <a:r>
              <a:rPr lang="en">
                <a:latin typeface="PT Sans"/>
                <a:ea typeface="PT Sans"/>
                <a:cs typeface="PT Sans"/>
                <a:sym typeface="PT Sans"/>
              </a:rPr>
              <a:t>AI tool still requires ECG to be conducted</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b="1">
                <a:latin typeface="PT Sans"/>
                <a:ea typeface="PT Sans"/>
                <a:cs typeface="PT Sans"/>
                <a:sym typeface="PT Sans"/>
              </a:rPr>
              <a:t>Costly and time-consuming</a:t>
            </a:r>
            <a:endParaRPr b="1">
              <a:latin typeface="PT Sans"/>
              <a:ea typeface="PT Sans"/>
              <a:cs typeface="PT Sans"/>
              <a:sym typeface="PT Sans"/>
            </a:endParaRPr>
          </a:p>
        </p:txBody>
      </p:sp>
      <p:sp>
        <p:nvSpPr>
          <p:cNvPr id="773" name="Google Shape;773;p56"/>
          <p:cNvSpPr/>
          <p:nvPr/>
        </p:nvSpPr>
        <p:spPr>
          <a:xfrm>
            <a:off x="621375" y="1389350"/>
            <a:ext cx="2124300" cy="924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Limited Improvement in Efficiency and Cost</a:t>
            </a:r>
            <a:endParaRPr b="1">
              <a:solidFill>
                <a:schemeClr val="dk1"/>
              </a:solidFill>
              <a:latin typeface="PT Sans"/>
              <a:ea typeface="PT Sans"/>
              <a:cs typeface="PT Sans"/>
              <a:sym typeface="PT Sans"/>
            </a:endParaRPr>
          </a:p>
        </p:txBody>
      </p:sp>
      <p:sp>
        <p:nvSpPr>
          <p:cNvPr id="774" name="Google Shape;774;p56"/>
          <p:cNvSpPr/>
          <p:nvPr/>
        </p:nvSpPr>
        <p:spPr>
          <a:xfrm>
            <a:off x="2949825" y="2418050"/>
            <a:ext cx="4548900" cy="9240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T Sans"/>
              <a:buChar char="●"/>
            </a:pPr>
            <a:r>
              <a:rPr lang="en">
                <a:latin typeface="PT Sans"/>
                <a:ea typeface="PT Sans"/>
                <a:cs typeface="PT Sans"/>
                <a:sym typeface="PT Sans"/>
              </a:rPr>
              <a:t>Current focus on </a:t>
            </a:r>
            <a:r>
              <a:rPr lang="en" b="1">
                <a:latin typeface="PT Sans"/>
                <a:ea typeface="PT Sans"/>
                <a:cs typeface="PT Sans"/>
                <a:sym typeface="PT Sans"/>
              </a:rPr>
              <a:t>reactive measures</a:t>
            </a:r>
            <a:endParaRPr b="1">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a:latin typeface="PT Sans"/>
                <a:ea typeface="PT Sans"/>
                <a:cs typeface="PT Sans"/>
                <a:sym typeface="PT Sans"/>
              </a:rPr>
              <a:t>Potential delayed diagnosis for those at risk </a:t>
            </a:r>
            <a:r>
              <a:rPr lang="en" b="1">
                <a:latin typeface="PT Sans"/>
                <a:ea typeface="PT Sans"/>
                <a:cs typeface="PT Sans"/>
                <a:sym typeface="PT Sans"/>
              </a:rPr>
              <a:t>only when they show CVD symptoms</a:t>
            </a:r>
            <a:endParaRPr b="1">
              <a:latin typeface="PT Sans"/>
              <a:ea typeface="PT Sans"/>
              <a:cs typeface="PT Sans"/>
              <a:sym typeface="PT Sans"/>
            </a:endParaRPr>
          </a:p>
        </p:txBody>
      </p:sp>
      <p:sp>
        <p:nvSpPr>
          <p:cNvPr id="775" name="Google Shape;775;p56"/>
          <p:cNvSpPr/>
          <p:nvPr/>
        </p:nvSpPr>
        <p:spPr>
          <a:xfrm>
            <a:off x="621375" y="2418050"/>
            <a:ext cx="2124300" cy="924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Lack of Early Prevention Measures</a:t>
            </a:r>
            <a:endParaRPr b="1">
              <a:solidFill>
                <a:schemeClr val="dk1"/>
              </a:solidFill>
              <a:latin typeface="PT Sans"/>
              <a:ea typeface="PT Sans"/>
              <a:cs typeface="PT Sans"/>
              <a:sym typeface="PT Sans"/>
            </a:endParaRPr>
          </a:p>
        </p:txBody>
      </p:sp>
      <p:sp>
        <p:nvSpPr>
          <p:cNvPr id="776" name="Google Shape;776;p56"/>
          <p:cNvSpPr/>
          <p:nvPr/>
        </p:nvSpPr>
        <p:spPr>
          <a:xfrm>
            <a:off x="2949825" y="3446750"/>
            <a:ext cx="4548900" cy="9240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PT Sans"/>
              <a:buChar char="●"/>
            </a:pPr>
            <a:r>
              <a:rPr lang="en">
                <a:latin typeface="PT Sans"/>
                <a:ea typeface="PT Sans"/>
                <a:cs typeface="PT Sans"/>
                <a:sym typeface="PT Sans"/>
              </a:rPr>
              <a:t>AI tool only analyses ECG signals</a:t>
            </a:r>
            <a:endParaRPr>
              <a:latin typeface="PT Sans"/>
              <a:ea typeface="PT Sans"/>
              <a:cs typeface="PT Sans"/>
              <a:sym typeface="PT Sans"/>
            </a:endParaRPr>
          </a:p>
          <a:p>
            <a:pPr marL="457200" lvl="0" indent="-317500" algn="l" rtl="0">
              <a:spcBef>
                <a:spcPts val="0"/>
              </a:spcBef>
              <a:spcAft>
                <a:spcPts val="0"/>
              </a:spcAft>
              <a:buSzPts val="1400"/>
              <a:buFont typeface="PT Sans"/>
              <a:buChar char="●"/>
            </a:pPr>
            <a:r>
              <a:rPr lang="en" b="1">
                <a:latin typeface="PT Sans"/>
                <a:ea typeface="PT Sans"/>
                <a:cs typeface="PT Sans"/>
                <a:sym typeface="PT Sans"/>
              </a:rPr>
              <a:t>Non-medical factors</a:t>
            </a:r>
            <a:r>
              <a:rPr lang="en">
                <a:latin typeface="PT Sans"/>
                <a:ea typeface="PT Sans"/>
                <a:cs typeface="PT Sans"/>
                <a:sym typeface="PT Sans"/>
              </a:rPr>
              <a:t> also play a part in determining risk</a:t>
            </a:r>
            <a:endParaRPr>
              <a:latin typeface="PT Sans"/>
              <a:ea typeface="PT Sans"/>
              <a:cs typeface="PT Sans"/>
              <a:sym typeface="PT Sans"/>
            </a:endParaRPr>
          </a:p>
        </p:txBody>
      </p:sp>
      <p:sp>
        <p:nvSpPr>
          <p:cNvPr id="777" name="Google Shape;777;p56"/>
          <p:cNvSpPr/>
          <p:nvPr/>
        </p:nvSpPr>
        <p:spPr>
          <a:xfrm>
            <a:off x="621375" y="3446750"/>
            <a:ext cx="2124300" cy="924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Limited Predictive Variables</a:t>
            </a:r>
            <a:endParaRPr b="1">
              <a:solidFill>
                <a:schemeClr val="dk1"/>
              </a:solidFill>
              <a:latin typeface="PT Sans"/>
              <a:ea typeface="PT Sans"/>
              <a:cs typeface="PT Sans"/>
              <a:sym typeface="PT Sans"/>
            </a:endParaRPr>
          </a:p>
        </p:txBody>
      </p:sp>
      <p:pic>
        <p:nvPicPr>
          <p:cNvPr id="778" name="Google Shape;778;p56"/>
          <p:cNvPicPr preferRelativeResize="0"/>
          <p:nvPr/>
        </p:nvPicPr>
        <p:blipFill>
          <a:blip r:embed="rId3">
            <a:alphaModFix/>
          </a:blip>
          <a:stretch>
            <a:fillRect/>
          </a:stretch>
        </p:blipFill>
        <p:spPr>
          <a:xfrm>
            <a:off x="7702875" y="1457825"/>
            <a:ext cx="787050" cy="787050"/>
          </a:xfrm>
          <a:prstGeom prst="rect">
            <a:avLst/>
          </a:prstGeom>
          <a:noFill/>
          <a:ln>
            <a:noFill/>
          </a:ln>
        </p:spPr>
      </p:pic>
      <p:pic>
        <p:nvPicPr>
          <p:cNvPr id="779" name="Google Shape;779;p56"/>
          <p:cNvPicPr preferRelativeResize="0"/>
          <p:nvPr/>
        </p:nvPicPr>
        <p:blipFill>
          <a:blip r:embed="rId4">
            <a:alphaModFix/>
          </a:blip>
          <a:stretch>
            <a:fillRect/>
          </a:stretch>
        </p:blipFill>
        <p:spPr>
          <a:xfrm>
            <a:off x="7702875" y="2486525"/>
            <a:ext cx="787050" cy="787050"/>
          </a:xfrm>
          <a:prstGeom prst="rect">
            <a:avLst/>
          </a:prstGeom>
          <a:noFill/>
          <a:ln>
            <a:noFill/>
          </a:ln>
        </p:spPr>
      </p:pic>
      <p:pic>
        <p:nvPicPr>
          <p:cNvPr id="780" name="Google Shape;780;p56"/>
          <p:cNvPicPr preferRelativeResize="0"/>
          <p:nvPr/>
        </p:nvPicPr>
        <p:blipFill>
          <a:blip r:embed="rId5">
            <a:alphaModFix/>
          </a:blip>
          <a:stretch>
            <a:fillRect/>
          </a:stretch>
        </p:blipFill>
        <p:spPr>
          <a:xfrm>
            <a:off x="7702875" y="3515225"/>
            <a:ext cx="787050" cy="78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1000"/>
                                        <p:tgtEl>
                                          <p:spTgt spid="772"/>
                                        </p:tgtEl>
                                      </p:cBhvr>
                                    </p:animEffect>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par>
                                <p:cTn id="11" presetID="10" presetClass="entr" presetSubtype="0" fill="hold" nodeType="withEffect">
                                  <p:stCondLst>
                                    <p:cond delay="0"/>
                                  </p:stCondLst>
                                  <p:childTnLst>
                                    <p:set>
                                      <p:cBhvr>
                                        <p:cTn id="12" dur="1" fill="hold">
                                          <p:stCondLst>
                                            <p:cond delay="0"/>
                                          </p:stCondLst>
                                        </p:cTn>
                                        <p:tgtEl>
                                          <p:spTgt spid="778"/>
                                        </p:tgtEl>
                                        <p:attrNameLst>
                                          <p:attrName>style.visibility</p:attrName>
                                        </p:attrNameLst>
                                      </p:cBhvr>
                                      <p:to>
                                        <p:strVal val="visible"/>
                                      </p:to>
                                    </p:set>
                                    <p:animEffect transition="in" filter="fade">
                                      <p:cBhvr>
                                        <p:cTn id="13" dur="1000"/>
                                        <p:tgtEl>
                                          <p:spTgt spid="7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74"/>
                                        </p:tgtEl>
                                        <p:attrNameLst>
                                          <p:attrName>style.visibility</p:attrName>
                                        </p:attrNameLst>
                                      </p:cBhvr>
                                      <p:to>
                                        <p:strVal val="visible"/>
                                      </p:to>
                                    </p:set>
                                    <p:animEffect transition="in" filter="fade">
                                      <p:cBhvr>
                                        <p:cTn id="18" dur="1000"/>
                                        <p:tgtEl>
                                          <p:spTgt spid="774"/>
                                        </p:tgtEl>
                                      </p:cBhvr>
                                    </p:animEffect>
                                  </p:childTnLst>
                                </p:cTn>
                              </p:par>
                              <p:par>
                                <p:cTn id="19" presetID="10" presetClass="entr" presetSubtype="0" fill="hold" nodeType="withEffect">
                                  <p:stCondLst>
                                    <p:cond delay="0"/>
                                  </p:stCondLst>
                                  <p:childTnLst>
                                    <p:set>
                                      <p:cBhvr>
                                        <p:cTn id="20" dur="1" fill="hold">
                                          <p:stCondLst>
                                            <p:cond delay="0"/>
                                          </p:stCondLst>
                                        </p:cTn>
                                        <p:tgtEl>
                                          <p:spTgt spid="775"/>
                                        </p:tgtEl>
                                        <p:attrNameLst>
                                          <p:attrName>style.visibility</p:attrName>
                                        </p:attrNameLst>
                                      </p:cBhvr>
                                      <p:to>
                                        <p:strVal val="visible"/>
                                      </p:to>
                                    </p:set>
                                    <p:animEffect transition="in" filter="fade">
                                      <p:cBhvr>
                                        <p:cTn id="21" dur="1000"/>
                                        <p:tgtEl>
                                          <p:spTgt spid="775"/>
                                        </p:tgtEl>
                                      </p:cBhvr>
                                    </p:animEffect>
                                  </p:childTnLst>
                                </p:cTn>
                              </p:par>
                              <p:par>
                                <p:cTn id="22" presetID="10" presetClass="entr" presetSubtype="0" fill="hold" nodeType="withEffect">
                                  <p:stCondLst>
                                    <p:cond delay="0"/>
                                  </p:stCondLst>
                                  <p:childTnLst>
                                    <p:set>
                                      <p:cBhvr>
                                        <p:cTn id="23" dur="1" fill="hold">
                                          <p:stCondLst>
                                            <p:cond delay="0"/>
                                          </p:stCondLst>
                                        </p:cTn>
                                        <p:tgtEl>
                                          <p:spTgt spid="779"/>
                                        </p:tgtEl>
                                        <p:attrNameLst>
                                          <p:attrName>style.visibility</p:attrName>
                                        </p:attrNameLst>
                                      </p:cBhvr>
                                      <p:to>
                                        <p:strVal val="visible"/>
                                      </p:to>
                                    </p:set>
                                    <p:animEffect transition="in" filter="fade">
                                      <p:cBhvr>
                                        <p:cTn id="24" dur="1000"/>
                                        <p:tgtEl>
                                          <p:spTgt spid="77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6"/>
                                        </p:tgtEl>
                                        <p:attrNameLst>
                                          <p:attrName>style.visibility</p:attrName>
                                        </p:attrNameLst>
                                      </p:cBhvr>
                                      <p:to>
                                        <p:strVal val="visible"/>
                                      </p:to>
                                    </p:set>
                                    <p:animEffect transition="in" filter="fade">
                                      <p:cBhvr>
                                        <p:cTn id="29" dur="1000"/>
                                        <p:tgtEl>
                                          <p:spTgt spid="776"/>
                                        </p:tgtEl>
                                      </p:cBhvr>
                                    </p:animEffect>
                                  </p:childTnLst>
                                </p:cTn>
                              </p:par>
                              <p:par>
                                <p:cTn id="30" presetID="10" presetClass="entr" presetSubtype="0" fill="hold" nodeType="withEffect">
                                  <p:stCondLst>
                                    <p:cond delay="0"/>
                                  </p:stCondLst>
                                  <p:childTnLst>
                                    <p:set>
                                      <p:cBhvr>
                                        <p:cTn id="31" dur="1" fill="hold">
                                          <p:stCondLst>
                                            <p:cond delay="0"/>
                                          </p:stCondLst>
                                        </p:cTn>
                                        <p:tgtEl>
                                          <p:spTgt spid="777"/>
                                        </p:tgtEl>
                                        <p:attrNameLst>
                                          <p:attrName>style.visibility</p:attrName>
                                        </p:attrNameLst>
                                      </p:cBhvr>
                                      <p:to>
                                        <p:strVal val="visible"/>
                                      </p:to>
                                    </p:set>
                                    <p:animEffect transition="in" filter="fade">
                                      <p:cBhvr>
                                        <p:cTn id="32" dur="1000"/>
                                        <p:tgtEl>
                                          <p:spTgt spid="777"/>
                                        </p:tgtEl>
                                      </p:cBhvr>
                                    </p:animEffect>
                                  </p:childTnLst>
                                </p:cTn>
                              </p:par>
                              <p:par>
                                <p:cTn id="33" presetID="10" presetClass="entr" presetSubtype="0" fill="hold" nodeType="withEffect">
                                  <p:stCondLst>
                                    <p:cond delay="0"/>
                                  </p:stCondLst>
                                  <p:childTnLst>
                                    <p:set>
                                      <p:cBhvr>
                                        <p:cTn id="34" dur="1" fill="hold">
                                          <p:stCondLst>
                                            <p:cond delay="0"/>
                                          </p:stCondLst>
                                        </p:cTn>
                                        <p:tgtEl>
                                          <p:spTgt spid="780"/>
                                        </p:tgtEl>
                                        <p:attrNameLst>
                                          <p:attrName>style.visibility</p:attrName>
                                        </p:attrNameLst>
                                      </p:cBhvr>
                                      <p:to>
                                        <p:strVal val="visible"/>
                                      </p:to>
                                    </p:set>
                                    <p:animEffect transition="in" filter="fade">
                                      <p:cBhvr>
                                        <p:cTn id="35"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57"/>
          <p:cNvSpPr txBox="1">
            <a:spLocks noGrp="1"/>
          </p:cNvSpPr>
          <p:nvPr>
            <p:ph type="title"/>
          </p:nvPr>
        </p:nvSpPr>
        <p:spPr>
          <a:xfrm>
            <a:off x="3970800" y="1851075"/>
            <a:ext cx="4091400" cy="157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Proposed Solution</a:t>
            </a:r>
            <a:endParaRPr/>
          </a:p>
        </p:txBody>
      </p:sp>
      <p:sp>
        <p:nvSpPr>
          <p:cNvPr id="786" name="Google Shape;786;p57"/>
          <p:cNvSpPr txBox="1">
            <a:spLocks noGrp="1"/>
          </p:cNvSpPr>
          <p:nvPr>
            <p:ph type="title" idx="2"/>
          </p:nvPr>
        </p:nvSpPr>
        <p:spPr>
          <a:xfrm>
            <a:off x="6693750" y="786150"/>
            <a:ext cx="13683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787" name="Google Shape;787;p57"/>
          <p:cNvGrpSpPr/>
          <p:nvPr/>
        </p:nvGrpSpPr>
        <p:grpSpPr>
          <a:xfrm rot="653442">
            <a:off x="980109" y="1311210"/>
            <a:ext cx="3443031" cy="2521096"/>
            <a:chOff x="2813800" y="1533435"/>
            <a:chExt cx="3425552" cy="2508297"/>
          </a:xfrm>
        </p:grpSpPr>
        <p:sp>
          <p:nvSpPr>
            <p:cNvPr id="788" name="Google Shape;788;p57"/>
            <p:cNvSpPr/>
            <p:nvPr/>
          </p:nvSpPr>
          <p:spPr>
            <a:xfrm>
              <a:off x="3335285" y="2759074"/>
              <a:ext cx="2904066" cy="1282658"/>
            </a:xfrm>
            <a:custGeom>
              <a:avLst/>
              <a:gdLst/>
              <a:ahLst/>
              <a:cxnLst/>
              <a:rect l="l" t="t" r="r" b="b"/>
              <a:pathLst>
                <a:path w="36109" h="15948" extrusionOk="0">
                  <a:moveTo>
                    <a:pt x="3365" y="0"/>
                  </a:moveTo>
                  <a:cubicBezTo>
                    <a:pt x="3229" y="114"/>
                    <a:pt x="0" y="2729"/>
                    <a:pt x="1402" y="8140"/>
                  </a:cubicBezTo>
                  <a:cubicBezTo>
                    <a:pt x="1986" y="10399"/>
                    <a:pt x="3578" y="12074"/>
                    <a:pt x="6011" y="12984"/>
                  </a:cubicBezTo>
                  <a:cubicBezTo>
                    <a:pt x="7814" y="13658"/>
                    <a:pt x="9429" y="13673"/>
                    <a:pt x="9497" y="13673"/>
                  </a:cubicBezTo>
                  <a:lnTo>
                    <a:pt x="9687" y="13673"/>
                  </a:lnTo>
                  <a:lnTo>
                    <a:pt x="11036" y="11650"/>
                  </a:lnTo>
                  <a:lnTo>
                    <a:pt x="11862" y="13802"/>
                  </a:lnTo>
                  <a:lnTo>
                    <a:pt x="13400" y="11544"/>
                  </a:lnTo>
                  <a:lnTo>
                    <a:pt x="14803" y="15947"/>
                  </a:lnTo>
                  <a:lnTo>
                    <a:pt x="15796" y="14007"/>
                  </a:lnTo>
                  <a:lnTo>
                    <a:pt x="16637" y="15235"/>
                  </a:lnTo>
                  <a:lnTo>
                    <a:pt x="16796" y="15257"/>
                  </a:lnTo>
                  <a:cubicBezTo>
                    <a:pt x="16923" y="15269"/>
                    <a:pt x="18166" y="15388"/>
                    <a:pt x="19997" y="15388"/>
                  </a:cubicBezTo>
                  <a:cubicBezTo>
                    <a:pt x="22858" y="15388"/>
                    <a:pt x="27155" y="15097"/>
                    <a:pt x="30871" y="13651"/>
                  </a:cubicBezTo>
                  <a:cubicBezTo>
                    <a:pt x="34971" y="12059"/>
                    <a:pt x="35805" y="9793"/>
                    <a:pt x="35942" y="8580"/>
                  </a:cubicBezTo>
                  <a:cubicBezTo>
                    <a:pt x="36108" y="7064"/>
                    <a:pt x="35373" y="5556"/>
                    <a:pt x="34024" y="4654"/>
                  </a:cubicBezTo>
                  <a:cubicBezTo>
                    <a:pt x="32359" y="3534"/>
                    <a:pt x="30622" y="3317"/>
                    <a:pt x="29526" y="3317"/>
                  </a:cubicBezTo>
                  <a:cubicBezTo>
                    <a:pt x="28871" y="3317"/>
                    <a:pt x="28445" y="3395"/>
                    <a:pt x="28400" y="3403"/>
                  </a:cubicBezTo>
                  <a:lnTo>
                    <a:pt x="28529" y="4086"/>
                  </a:lnTo>
                  <a:cubicBezTo>
                    <a:pt x="28540" y="4083"/>
                    <a:pt x="28911" y="4017"/>
                    <a:pt x="29497" y="4017"/>
                  </a:cubicBezTo>
                  <a:cubicBezTo>
                    <a:pt x="30495" y="4017"/>
                    <a:pt x="32114" y="4208"/>
                    <a:pt x="33637" y="5230"/>
                  </a:cubicBezTo>
                  <a:cubicBezTo>
                    <a:pt x="34774" y="5988"/>
                    <a:pt x="35388" y="7246"/>
                    <a:pt x="35252" y="8504"/>
                  </a:cubicBezTo>
                  <a:cubicBezTo>
                    <a:pt x="35047" y="10323"/>
                    <a:pt x="33402" y="11923"/>
                    <a:pt x="30621" y="12999"/>
                  </a:cubicBezTo>
                  <a:cubicBezTo>
                    <a:pt x="27018" y="14403"/>
                    <a:pt x="22753" y="14680"/>
                    <a:pt x="19939" y="14680"/>
                  </a:cubicBezTo>
                  <a:cubicBezTo>
                    <a:pt x="18485" y="14680"/>
                    <a:pt x="17418" y="14606"/>
                    <a:pt x="17031" y="14575"/>
                  </a:cubicBezTo>
                  <a:lnTo>
                    <a:pt x="15705" y="12650"/>
                  </a:lnTo>
                  <a:lnTo>
                    <a:pt x="14954" y="14121"/>
                  </a:lnTo>
                  <a:lnTo>
                    <a:pt x="13628" y="9967"/>
                  </a:lnTo>
                  <a:lnTo>
                    <a:pt x="12036" y="12309"/>
                  </a:lnTo>
                  <a:lnTo>
                    <a:pt x="11202" y="10141"/>
                  </a:lnTo>
                  <a:lnTo>
                    <a:pt x="9315" y="12969"/>
                  </a:lnTo>
                  <a:cubicBezTo>
                    <a:pt x="8292" y="12915"/>
                    <a:pt x="3229" y="12415"/>
                    <a:pt x="2077" y="7966"/>
                  </a:cubicBezTo>
                  <a:cubicBezTo>
                    <a:pt x="788" y="3017"/>
                    <a:pt x="3676" y="644"/>
                    <a:pt x="3797" y="546"/>
                  </a:cubicBez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89" name="Google Shape;789;p57"/>
            <p:cNvSpPr/>
            <p:nvPr/>
          </p:nvSpPr>
          <p:spPr>
            <a:xfrm>
              <a:off x="2813800" y="1533435"/>
              <a:ext cx="1901569" cy="1371369"/>
            </a:xfrm>
            <a:custGeom>
              <a:avLst/>
              <a:gdLst/>
              <a:ahLst/>
              <a:cxnLst/>
              <a:rect l="l" t="t" r="r" b="b"/>
              <a:pathLst>
                <a:path w="23644" h="17051" extrusionOk="0">
                  <a:moveTo>
                    <a:pt x="15269" y="0"/>
                  </a:moveTo>
                  <a:cubicBezTo>
                    <a:pt x="11405" y="0"/>
                    <a:pt x="9531" y="4135"/>
                    <a:pt x="9531" y="4135"/>
                  </a:cubicBezTo>
                  <a:cubicBezTo>
                    <a:pt x="9531" y="4135"/>
                    <a:pt x="8629" y="3882"/>
                    <a:pt x="7410" y="3882"/>
                  </a:cubicBezTo>
                  <a:cubicBezTo>
                    <a:pt x="5843" y="3882"/>
                    <a:pt x="3752" y="4301"/>
                    <a:pt x="2384" y="6220"/>
                  </a:cubicBezTo>
                  <a:cubicBezTo>
                    <a:pt x="0" y="9571"/>
                    <a:pt x="3157" y="17050"/>
                    <a:pt x="14903" y="17050"/>
                  </a:cubicBezTo>
                  <a:cubicBezTo>
                    <a:pt x="15110" y="17050"/>
                    <a:pt x="15321" y="17048"/>
                    <a:pt x="15534" y="17043"/>
                  </a:cubicBezTo>
                  <a:cubicBezTo>
                    <a:pt x="23644" y="7849"/>
                    <a:pt x="19900" y="361"/>
                    <a:pt x="15731" y="20"/>
                  </a:cubicBezTo>
                  <a:cubicBezTo>
                    <a:pt x="15574" y="7"/>
                    <a:pt x="15420" y="0"/>
                    <a:pt x="1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0" name="Google Shape;790;p57"/>
            <p:cNvSpPr/>
            <p:nvPr/>
          </p:nvSpPr>
          <p:spPr>
            <a:xfrm>
              <a:off x="3885081" y="1600592"/>
              <a:ext cx="442016" cy="351951"/>
            </a:xfrm>
            <a:custGeom>
              <a:avLst/>
              <a:gdLst/>
              <a:ahLst/>
              <a:cxnLst/>
              <a:rect l="l" t="t" r="r" b="b"/>
              <a:pathLst>
                <a:path w="5496" h="4376" extrusionOk="0">
                  <a:moveTo>
                    <a:pt x="1982" y="0"/>
                  </a:moveTo>
                  <a:cubicBezTo>
                    <a:pt x="1200" y="0"/>
                    <a:pt x="508" y="249"/>
                    <a:pt x="334" y="716"/>
                  </a:cubicBezTo>
                  <a:cubicBezTo>
                    <a:pt x="1" y="1633"/>
                    <a:pt x="736" y="2353"/>
                    <a:pt x="2009" y="3225"/>
                  </a:cubicBezTo>
                  <a:cubicBezTo>
                    <a:pt x="2888" y="3821"/>
                    <a:pt x="3623" y="4375"/>
                    <a:pt x="4212" y="4375"/>
                  </a:cubicBezTo>
                  <a:cubicBezTo>
                    <a:pt x="4446" y="4375"/>
                    <a:pt x="4656" y="4288"/>
                    <a:pt x="4844" y="4081"/>
                  </a:cubicBezTo>
                  <a:cubicBezTo>
                    <a:pt x="5496" y="3361"/>
                    <a:pt x="5223" y="1724"/>
                    <a:pt x="4116" y="723"/>
                  </a:cubicBezTo>
                  <a:cubicBezTo>
                    <a:pt x="3577" y="232"/>
                    <a:pt x="2737" y="0"/>
                    <a:pt x="1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1" name="Google Shape;791;p57"/>
            <p:cNvSpPr/>
            <p:nvPr/>
          </p:nvSpPr>
          <p:spPr>
            <a:xfrm>
              <a:off x="3935669" y="2218921"/>
              <a:ext cx="1625791" cy="1333247"/>
            </a:xfrm>
            <a:custGeom>
              <a:avLst/>
              <a:gdLst/>
              <a:ahLst/>
              <a:cxnLst/>
              <a:rect l="l" t="t" r="r" b="b"/>
              <a:pathLst>
                <a:path w="20215" h="16577" extrusionOk="0">
                  <a:moveTo>
                    <a:pt x="1320" y="1"/>
                  </a:moveTo>
                  <a:cubicBezTo>
                    <a:pt x="592" y="1"/>
                    <a:pt x="1" y="607"/>
                    <a:pt x="1" y="1350"/>
                  </a:cubicBezTo>
                  <a:lnTo>
                    <a:pt x="1" y="15220"/>
                  </a:lnTo>
                  <a:cubicBezTo>
                    <a:pt x="1" y="15971"/>
                    <a:pt x="592" y="16577"/>
                    <a:pt x="1320" y="16577"/>
                  </a:cubicBezTo>
                  <a:lnTo>
                    <a:pt x="18896" y="16577"/>
                  </a:lnTo>
                  <a:cubicBezTo>
                    <a:pt x="19624" y="16577"/>
                    <a:pt x="20215" y="15971"/>
                    <a:pt x="20215" y="15220"/>
                  </a:cubicBezTo>
                  <a:lnTo>
                    <a:pt x="20215" y="1350"/>
                  </a:lnTo>
                  <a:cubicBezTo>
                    <a:pt x="20215" y="607"/>
                    <a:pt x="19624" y="1"/>
                    <a:pt x="18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2" name="Google Shape;792;p57"/>
            <p:cNvSpPr/>
            <p:nvPr/>
          </p:nvSpPr>
          <p:spPr>
            <a:xfrm>
              <a:off x="3935669" y="2218921"/>
              <a:ext cx="1560567" cy="1218718"/>
            </a:xfrm>
            <a:custGeom>
              <a:avLst/>
              <a:gdLst/>
              <a:ahLst/>
              <a:cxnLst/>
              <a:rect l="l" t="t" r="r" b="b"/>
              <a:pathLst>
                <a:path w="19404" h="15153" extrusionOk="0">
                  <a:moveTo>
                    <a:pt x="1820" y="1"/>
                  </a:moveTo>
                  <a:cubicBezTo>
                    <a:pt x="819" y="1"/>
                    <a:pt x="1" y="812"/>
                    <a:pt x="1" y="1812"/>
                  </a:cubicBezTo>
                  <a:lnTo>
                    <a:pt x="1" y="13341"/>
                  </a:lnTo>
                  <a:cubicBezTo>
                    <a:pt x="1" y="14341"/>
                    <a:pt x="819" y="15152"/>
                    <a:pt x="1820" y="15152"/>
                  </a:cubicBezTo>
                  <a:lnTo>
                    <a:pt x="17593" y="15152"/>
                  </a:lnTo>
                  <a:cubicBezTo>
                    <a:pt x="18593" y="15152"/>
                    <a:pt x="19404" y="14341"/>
                    <a:pt x="19404" y="13341"/>
                  </a:cubicBezTo>
                  <a:lnTo>
                    <a:pt x="19404" y="1812"/>
                  </a:lnTo>
                  <a:cubicBezTo>
                    <a:pt x="19404" y="812"/>
                    <a:pt x="18593" y="1"/>
                    <a:pt x="17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3" name="Google Shape;793;p57"/>
            <p:cNvSpPr/>
            <p:nvPr/>
          </p:nvSpPr>
          <p:spPr>
            <a:xfrm>
              <a:off x="4046014" y="3176012"/>
              <a:ext cx="173798" cy="173804"/>
            </a:xfrm>
            <a:custGeom>
              <a:avLst/>
              <a:gdLst/>
              <a:ahLst/>
              <a:cxnLst/>
              <a:rect l="l" t="t" r="r" b="b"/>
              <a:pathLst>
                <a:path w="2161" h="2161" extrusionOk="0">
                  <a:moveTo>
                    <a:pt x="1077" y="1"/>
                  </a:moveTo>
                  <a:cubicBezTo>
                    <a:pt x="486" y="1"/>
                    <a:pt x="1" y="486"/>
                    <a:pt x="1" y="1077"/>
                  </a:cubicBezTo>
                  <a:cubicBezTo>
                    <a:pt x="1" y="1676"/>
                    <a:pt x="486" y="2161"/>
                    <a:pt x="1077" y="2161"/>
                  </a:cubicBezTo>
                  <a:cubicBezTo>
                    <a:pt x="1676" y="2161"/>
                    <a:pt x="2161" y="1676"/>
                    <a:pt x="2161" y="1077"/>
                  </a:cubicBezTo>
                  <a:cubicBezTo>
                    <a:pt x="2161" y="486"/>
                    <a:pt x="1676" y="1"/>
                    <a:pt x="1077" y="1"/>
                  </a:cubicBez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4" name="Google Shape;794;p57"/>
            <p:cNvSpPr/>
            <p:nvPr/>
          </p:nvSpPr>
          <p:spPr>
            <a:xfrm>
              <a:off x="4075933" y="3189444"/>
              <a:ext cx="114043" cy="131740"/>
            </a:xfrm>
            <a:custGeom>
              <a:avLst/>
              <a:gdLst/>
              <a:ahLst/>
              <a:cxnLst/>
              <a:rect l="l" t="t" r="r" b="b"/>
              <a:pathLst>
                <a:path w="1418" h="1638" extrusionOk="0">
                  <a:moveTo>
                    <a:pt x="849" y="463"/>
                  </a:moveTo>
                  <a:cubicBezTo>
                    <a:pt x="1054" y="523"/>
                    <a:pt x="1198" y="705"/>
                    <a:pt x="1198" y="933"/>
                  </a:cubicBezTo>
                  <a:cubicBezTo>
                    <a:pt x="1198" y="1198"/>
                    <a:pt x="978" y="1425"/>
                    <a:pt x="705" y="1425"/>
                  </a:cubicBezTo>
                  <a:cubicBezTo>
                    <a:pt x="432" y="1425"/>
                    <a:pt x="212" y="1198"/>
                    <a:pt x="212" y="933"/>
                  </a:cubicBezTo>
                  <a:cubicBezTo>
                    <a:pt x="212" y="705"/>
                    <a:pt x="364" y="523"/>
                    <a:pt x="569" y="463"/>
                  </a:cubicBezTo>
                  <a:lnTo>
                    <a:pt x="569" y="599"/>
                  </a:lnTo>
                  <a:cubicBezTo>
                    <a:pt x="569" y="675"/>
                    <a:pt x="629" y="743"/>
                    <a:pt x="705" y="743"/>
                  </a:cubicBezTo>
                  <a:cubicBezTo>
                    <a:pt x="788" y="743"/>
                    <a:pt x="849" y="675"/>
                    <a:pt x="849" y="599"/>
                  </a:cubicBezTo>
                  <a:lnTo>
                    <a:pt x="849" y="463"/>
                  </a:lnTo>
                  <a:close/>
                  <a:moveTo>
                    <a:pt x="705" y="0"/>
                  </a:moveTo>
                  <a:cubicBezTo>
                    <a:pt x="629" y="0"/>
                    <a:pt x="569" y="68"/>
                    <a:pt x="569" y="144"/>
                  </a:cubicBezTo>
                  <a:lnTo>
                    <a:pt x="569" y="235"/>
                  </a:lnTo>
                  <a:cubicBezTo>
                    <a:pt x="243" y="303"/>
                    <a:pt x="0" y="584"/>
                    <a:pt x="0" y="933"/>
                  </a:cubicBezTo>
                  <a:cubicBezTo>
                    <a:pt x="0" y="1319"/>
                    <a:pt x="318" y="1637"/>
                    <a:pt x="705" y="1637"/>
                  </a:cubicBezTo>
                  <a:cubicBezTo>
                    <a:pt x="1099" y="1637"/>
                    <a:pt x="1417" y="1319"/>
                    <a:pt x="1417" y="933"/>
                  </a:cubicBezTo>
                  <a:cubicBezTo>
                    <a:pt x="1417" y="584"/>
                    <a:pt x="1167" y="303"/>
                    <a:pt x="849" y="235"/>
                  </a:cubicBezTo>
                  <a:lnTo>
                    <a:pt x="849" y="144"/>
                  </a:lnTo>
                  <a:cubicBezTo>
                    <a:pt x="849" y="68"/>
                    <a:pt x="788"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5" name="Google Shape;795;p57"/>
            <p:cNvSpPr/>
            <p:nvPr/>
          </p:nvSpPr>
          <p:spPr>
            <a:xfrm>
              <a:off x="4074646" y="2298786"/>
              <a:ext cx="1027269" cy="788913"/>
            </a:xfrm>
            <a:custGeom>
              <a:avLst/>
              <a:gdLst/>
              <a:ahLst/>
              <a:cxnLst/>
              <a:rect l="l" t="t" r="r" b="b"/>
              <a:pathLst>
                <a:path w="12773" h="9809" extrusionOk="0">
                  <a:moveTo>
                    <a:pt x="956" y="1"/>
                  </a:moveTo>
                  <a:cubicBezTo>
                    <a:pt x="433" y="1"/>
                    <a:pt x="1" y="425"/>
                    <a:pt x="1" y="956"/>
                  </a:cubicBezTo>
                  <a:lnTo>
                    <a:pt x="1" y="8854"/>
                  </a:lnTo>
                  <a:cubicBezTo>
                    <a:pt x="1" y="9376"/>
                    <a:pt x="433" y="9809"/>
                    <a:pt x="956" y="9809"/>
                  </a:cubicBezTo>
                  <a:lnTo>
                    <a:pt x="11817" y="9809"/>
                  </a:lnTo>
                  <a:cubicBezTo>
                    <a:pt x="12340" y="9809"/>
                    <a:pt x="12772" y="9376"/>
                    <a:pt x="12772" y="8854"/>
                  </a:cubicBezTo>
                  <a:lnTo>
                    <a:pt x="12772" y="956"/>
                  </a:lnTo>
                  <a:cubicBezTo>
                    <a:pt x="12772" y="425"/>
                    <a:pt x="12340" y="1"/>
                    <a:pt x="11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6" name="Google Shape;796;p57"/>
            <p:cNvSpPr/>
            <p:nvPr/>
          </p:nvSpPr>
          <p:spPr>
            <a:xfrm>
              <a:off x="4309331" y="3208344"/>
              <a:ext cx="279316" cy="113403"/>
            </a:xfrm>
            <a:custGeom>
              <a:avLst/>
              <a:gdLst/>
              <a:ahLst/>
              <a:cxnLst/>
              <a:rect l="l" t="t" r="r" b="b"/>
              <a:pathLst>
                <a:path w="3473" h="1410" extrusionOk="0">
                  <a:moveTo>
                    <a:pt x="653" y="0"/>
                  </a:moveTo>
                  <a:cubicBezTo>
                    <a:pt x="297" y="0"/>
                    <a:pt x="1" y="296"/>
                    <a:pt x="1" y="652"/>
                  </a:cubicBezTo>
                  <a:lnTo>
                    <a:pt x="1" y="758"/>
                  </a:lnTo>
                  <a:cubicBezTo>
                    <a:pt x="1" y="1114"/>
                    <a:pt x="297" y="1410"/>
                    <a:pt x="653" y="1410"/>
                  </a:cubicBezTo>
                  <a:lnTo>
                    <a:pt x="2813" y="1410"/>
                  </a:lnTo>
                  <a:cubicBezTo>
                    <a:pt x="3177" y="1410"/>
                    <a:pt x="3472" y="1114"/>
                    <a:pt x="3472" y="758"/>
                  </a:cubicBezTo>
                  <a:lnTo>
                    <a:pt x="3472" y="652"/>
                  </a:lnTo>
                  <a:cubicBezTo>
                    <a:pt x="3472" y="296"/>
                    <a:pt x="3177" y="0"/>
                    <a:pt x="2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7" name="Google Shape;797;p57"/>
            <p:cNvSpPr/>
            <p:nvPr/>
          </p:nvSpPr>
          <p:spPr>
            <a:xfrm>
              <a:off x="4731811" y="3208344"/>
              <a:ext cx="279236" cy="113403"/>
            </a:xfrm>
            <a:custGeom>
              <a:avLst/>
              <a:gdLst/>
              <a:ahLst/>
              <a:cxnLst/>
              <a:rect l="l" t="t" r="r" b="b"/>
              <a:pathLst>
                <a:path w="3472" h="1410" extrusionOk="0">
                  <a:moveTo>
                    <a:pt x="652" y="0"/>
                  </a:moveTo>
                  <a:cubicBezTo>
                    <a:pt x="296" y="0"/>
                    <a:pt x="0" y="296"/>
                    <a:pt x="0" y="652"/>
                  </a:cubicBezTo>
                  <a:lnTo>
                    <a:pt x="0" y="758"/>
                  </a:lnTo>
                  <a:cubicBezTo>
                    <a:pt x="0" y="1114"/>
                    <a:pt x="296" y="1410"/>
                    <a:pt x="652" y="1410"/>
                  </a:cubicBezTo>
                  <a:lnTo>
                    <a:pt x="2820" y="1410"/>
                  </a:lnTo>
                  <a:cubicBezTo>
                    <a:pt x="3176" y="1410"/>
                    <a:pt x="3472" y="1114"/>
                    <a:pt x="3472" y="758"/>
                  </a:cubicBezTo>
                  <a:lnTo>
                    <a:pt x="3472" y="652"/>
                  </a:lnTo>
                  <a:cubicBezTo>
                    <a:pt x="3472" y="296"/>
                    <a:pt x="3176" y="0"/>
                    <a:pt x="2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8" name="Google Shape;798;p57"/>
            <p:cNvSpPr/>
            <p:nvPr/>
          </p:nvSpPr>
          <p:spPr>
            <a:xfrm>
              <a:off x="5156704" y="2302486"/>
              <a:ext cx="268298" cy="355490"/>
            </a:xfrm>
            <a:custGeom>
              <a:avLst/>
              <a:gdLst/>
              <a:ahLst/>
              <a:cxnLst/>
              <a:rect l="l" t="t" r="r" b="b"/>
              <a:pathLst>
                <a:path w="3336" h="4420" extrusionOk="0">
                  <a:moveTo>
                    <a:pt x="766" y="0"/>
                  </a:moveTo>
                  <a:cubicBezTo>
                    <a:pt x="341" y="0"/>
                    <a:pt x="0" y="341"/>
                    <a:pt x="0" y="766"/>
                  </a:cubicBezTo>
                  <a:lnTo>
                    <a:pt x="0" y="3654"/>
                  </a:lnTo>
                  <a:cubicBezTo>
                    <a:pt x="0" y="4078"/>
                    <a:pt x="341" y="4419"/>
                    <a:pt x="766" y="4419"/>
                  </a:cubicBezTo>
                  <a:lnTo>
                    <a:pt x="2570" y="4419"/>
                  </a:lnTo>
                  <a:cubicBezTo>
                    <a:pt x="2994" y="4419"/>
                    <a:pt x="3335" y="4078"/>
                    <a:pt x="3335" y="3654"/>
                  </a:cubicBezTo>
                  <a:lnTo>
                    <a:pt x="3335" y="766"/>
                  </a:lnTo>
                  <a:cubicBezTo>
                    <a:pt x="3335" y="341"/>
                    <a:pt x="2994" y="0"/>
                    <a:pt x="2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799" name="Google Shape;799;p57"/>
            <p:cNvSpPr/>
            <p:nvPr/>
          </p:nvSpPr>
          <p:spPr>
            <a:xfrm>
              <a:off x="5156704" y="2726742"/>
              <a:ext cx="268298" cy="356053"/>
            </a:xfrm>
            <a:custGeom>
              <a:avLst/>
              <a:gdLst/>
              <a:ahLst/>
              <a:cxnLst/>
              <a:rect l="l" t="t" r="r" b="b"/>
              <a:pathLst>
                <a:path w="3336" h="4427" extrusionOk="0">
                  <a:moveTo>
                    <a:pt x="766" y="1"/>
                  </a:moveTo>
                  <a:cubicBezTo>
                    <a:pt x="341" y="1"/>
                    <a:pt x="0" y="349"/>
                    <a:pt x="0" y="774"/>
                  </a:cubicBezTo>
                  <a:lnTo>
                    <a:pt x="0" y="3661"/>
                  </a:lnTo>
                  <a:cubicBezTo>
                    <a:pt x="0" y="4078"/>
                    <a:pt x="341" y="4427"/>
                    <a:pt x="766" y="4427"/>
                  </a:cubicBezTo>
                  <a:lnTo>
                    <a:pt x="2570" y="4427"/>
                  </a:lnTo>
                  <a:cubicBezTo>
                    <a:pt x="2994" y="4427"/>
                    <a:pt x="3335" y="4078"/>
                    <a:pt x="3335" y="3661"/>
                  </a:cubicBezTo>
                  <a:lnTo>
                    <a:pt x="3335" y="774"/>
                  </a:lnTo>
                  <a:cubicBezTo>
                    <a:pt x="3335" y="349"/>
                    <a:pt x="2994" y="1"/>
                    <a:pt x="2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0" name="Google Shape;800;p57"/>
            <p:cNvSpPr/>
            <p:nvPr/>
          </p:nvSpPr>
          <p:spPr>
            <a:xfrm>
              <a:off x="4637310" y="2447577"/>
              <a:ext cx="27505" cy="173160"/>
            </a:xfrm>
            <a:custGeom>
              <a:avLst/>
              <a:gdLst/>
              <a:ahLst/>
              <a:cxnLst/>
              <a:rect l="l" t="t" r="r" b="b"/>
              <a:pathLst>
                <a:path w="342" h="2153" extrusionOk="0">
                  <a:moveTo>
                    <a:pt x="342" y="0"/>
                  </a:moveTo>
                  <a:lnTo>
                    <a:pt x="1" y="341"/>
                  </a:lnTo>
                  <a:lnTo>
                    <a:pt x="1" y="796"/>
                  </a:lnTo>
                  <a:lnTo>
                    <a:pt x="213" y="1016"/>
                  </a:lnTo>
                  <a:lnTo>
                    <a:pt x="342" y="879"/>
                  </a:lnTo>
                  <a:lnTo>
                    <a:pt x="342" y="0"/>
                  </a:lnTo>
                  <a:close/>
                  <a:moveTo>
                    <a:pt x="213" y="1137"/>
                  </a:moveTo>
                  <a:lnTo>
                    <a:pt x="1" y="1349"/>
                  </a:lnTo>
                  <a:lnTo>
                    <a:pt x="1" y="1812"/>
                  </a:lnTo>
                  <a:lnTo>
                    <a:pt x="342" y="2153"/>
                  </a:lnTo>
                  <a:lnTo>
                    <a:pt x="342" y="1266"/>
                  </a:lnTo>
                  <a:lnTo>
                    <a:pt x="213" y="11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1" name="Google Shape;801;p57"/>
            <p:cNvSpPr/>
            <p:nvPr/>
          </p:nvSpPr>
          <p:spPr>
            <a:xfrm>
              <a:off x="4707442" y="2447577"/>
              <a:ext cx="116455" cy="173160"/>
            </a:xfrm>
            <a:custGeom>
              <a:avLst/>
              <a:gdLst/>
              <a:ahLst/>
              <a:cxnLst/>
              <a:rect l="l" t="t" r="r" b="b"/>
              <a:pathLst>
                <a:path w="1448" h="2153" extrusionOk="0">
                  <a:moveTo>
                    <a:pt x="0" y="0"/>
                  </a:moveTo>
                  <a:lnTo>
                    <a:pt x="0" y="879"/>
                  </a:lnTo>
                  <a:lnTo>
                    <a:pt x="129" y="1016"/>
                  </a:lnTo>
                  <a:lnTo>
                    <a:pt x="341" y="796"/>
                  </a:lnTo>
                  <a:lnTo>
                    <a:pt x="341" y="341"/>
                  </a:lnTo>
                  <a:lnTo>
                    <a:pt x="0" y="0"/>
                  </a:lnTo>
                  <a:close/>
                  <a:moveTo>
                    <a:pt x="1448" y="0"/>
                  </a:moveTo>
                  <a:lnTo>
                    <a:pt x="1107" y="341"/>
                  </a:lnTo>
                  <a:lnTo>
                    <a:pt x="1107" y="796"/>
                  </a:lnTo>
                  <a:lnTo>
                    <a:pt x="1319" y="1016"/>
                  </a:lnTo>
                  <a:lnTo>
                    <a:pt x="1448" y="879"/>
                  </a:lnTo>
                  <a:lnTo>
                    <a:pt x="1448" y="0"/>
                  </a:lnTo>
                  <a:close/>
                  <a:moveTo>
                    <a:pt x="364" y="902"/>
                  </a:moveTo>
                  <a:lnTo>
                    <a:pt x="197" y="1076"/>
                  </a:lnTo>
                  <a:lnTo>
                    <a:pt x="364" y="1243"/>
                  </a:lnTo>
                  <a:lnTo>
                    <a:pt x="1084" y="1243"/>
                  </a:lnTo>
                  <a:lnTo>
                    <a:pt x="1258" y="1076"/>
                  </a:lnTo>
                  <a:lnTo>
                    <a:pt x="1084" y="902"/>
                  </a:lnTo>
                  <a:close/>
                  <a:moveTo>
                    <a:pt x="1319" y="1137"/>
                  </a:moveTo>
                  <a:lnTo>
                    <a:pt x="1107" y="1349"/>
                  </a:lnTo>
                  <a:lnTo>
                    <a:pt x="1107" y="1812"/>
                  </a:lnTo>
                  <a:lnTo>
                    <a:pt x="1448" y="2153"/>
                  </a:lnTo>
                  <a:lnTo>
                    <a:pt x="1448" y="1266"/>
                  </a:lnTo>
                  <a:lnTo>
                    <a:pt x="1319" y="11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2" name="Google Shape;802;p57"/>
            <p:cNvSpPr/>
            <p:nvPr/>
          </p:nvSpPr>
          <p:spPr>
            <a:xfrm>
              <a:off x="4854301" y="2442028"/>
              <a:ext cx="116536" cy="183616"/>
            </a:xfrm>
            <a:custGeom>
              <a:avLst/>
              <a:gdLst/>
              <a:ahLst/>
              <a:cxnLst/>
              <a:rect l="l" t="t" r="r" b="b"/>
              <a:pathLst>
                <a:path w="1449" h="2283" extrusionOk="0">
                  <a:moveTo>
                    <a:pt x="69" y="1"/>
                  </a:moveTo>
                  <a:lnTo>
                    <a:pt x="403" y="342"/>
                  </a:lnTo>
                  <a:lnTo>
                    <a:pt x="1047" y="342"/>
                  </a:lnTo>
                  <a:lnTo>
                    <a:pt x="1380" y="1"/>
                  </a:lnTo>
                  <a:close/>
                  <a:moveTo>
                    <a:pt x="1" y="69"/>
                  </a:moveTo>
                  <a:lnTo>
                    <a:pt x="1" y="948"/>
                  </a:lnTo>
                  <a:lnTo>
                    <a:pt x="130" y="1085"/>
                  </a:lnTo>
                  <a:lnTo>
                    <a:pt x="342" y="865"/>
                  </a:lnTo>
                  <a:lnTo>
                    <a:pt x="342" y="403"/>
                  </a:lnTo>
                  <a:lnTo>
                    <a:pt x="1" y="69"/>
                  </a:lnTo>
                  <a:close/>
                  <a:moveTo>
                    <a:pt x="1449" y="69"/>
                  </a:moveTo>
                  <a:lnTo>
                    <a:pt x="1108" y="403"/>
                  </a:lnTo>
                  <a:lnTo>
                    <a:pt x="1108" y="865"/>
                  </a:lnTo>
                  <a:lnTo>
                    <a:pt x="1320" y="1085"/>
                  </a:lnTo>
                  <a:lnTo>
                    <a:pt x="1449" y="948"/>
                  </a:lnTo>
                  <a:lnTo>
                    <a:pt x="1449" y="69"/>
                  </a:lnTo>
                  <a:close/>
                  <a:moveTo>
                    <a:pt x="130" y="1206"/>
                  </a:moveTo>
                  <a:lnTo>
                    <a:pt x="1" y="1335"/>
                  </a:lnTo>
                  <a:lnTo>
                    <a:pt x="1" y="2222"/>
                  </a:lnTo>
                  <a:lnTo>
                    <a:pt x="342" y="1881"/>
                  </a:lnTo>
                  <a:lnTo>
                    <a:pt x="342" y="1418"/>
                  </a:lnTo>
                  <a:lnTo>
                    <a:pt x="130" y="1206"/>
                  </a:lnTo>
                  <a:close/>
                  <a:moveTo>
                    <a:pt x="1320" y="1206"/>
                  </a:moveTo>
                  <a:lnTo>
                    <a:pt x="1108" y="1418"/>
                  </a:lnTo>
                  <a:lnTo>
                    <a:pt x="1108" y="1881"/>
                  </a:lnTo>
                  <a:lnTo>
                    <a:pt x="1449" y="2222"/>
                  </a:lnTo>
                  <a:lnTo>
                    <a:pt x="1449" y="1335"/>
                  </a:lnTo>
                  <a:lnTo>
                    <a:pt x="1320" y="1206"/>
                  </a:lnTo>
                  <a:close/>
                  <a:moveTo>
                    <a:pt x="403" y="1949"/>
                  </a:moveTo>
                  <a:lnTo>
                    <a:pt x="69" y="2282"/>
                  </a:lnTo>
                  <a:lnTo>
                    <a:pt x="1380" y="2282"/>
                  </a:lnTo>
                  <a:lnTo>
                    <a:pt x="1047" y="19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3" name="Google Shape;803;p57"/>
            <p:cNvSpPr/>
            <p:nvPr/>
          </p:nvSpPr>
          <p:spPr>
            <a:xfrm>
              <a:off x="4697067" y="2759074"/>
              <a:ext cx="110986" cy="178629"/>
            </a:xfrm>
            <a:custGeom>
              <a:avLst/>
              <a:gdLst/>
              <a:ahLst/>
              <a:cxnLst/>
              <a:rect l="l" t="t" r="r" b="b"/>
              <a:pathLst>
                <a:path w="1380" h="2221" extrusionOk="0">
                  <a:moveTo>
                    <a:pt x="0" y="0"/>
                  </a:moveTo>
                  <a:lnTo>
                    <a:pt x="334" y="341"/>
                  </a:lnTo>
                  <a:lnTo>
                    <a:pt x="978" y="341"/>
                  </a:lnTo>
                  <a:lnTo>
                    <a:pt x="1319" y="0"/>
                  </a:lnTo>
                  <a:close/>
                  <a:moveTo>
                    <a:pt x="1380" y="68"/>
                  </a:moveTo>
                  <a:lnTo>
                    <a:pt x="1039" y="402"/>
                  </a:lnTo>
                  <a:lnTo>
                    <a:pt x="1039" y="864"/>
                  </a:lnTo>
                  <a:lnTo>
                    <a:pt x="1251" y="1084"/>
                  </a:lnTo>
                  <a:lnTo>
                    <a:pt x="1380" y="948"/>
                  </a:lnTo>
                  <a:lnTo>
                    <a:pt x="1380" y="68"/>
                  </a:lnTo>
                  <a:close/>
                  <a:moveTo>
                    <a:pt x="1251" y="1205"/>
                  </a:moveTo>
                  <a:lnTo>
                    <a:pt x="1039" y="1418"/>
                  </a:lnTo>
                  <a:lnTo>
                    <a:pt x="1039" y="1880"/>
                  </a:lnTo>
                  <a:lnTo>
                    <a:pt x="1380" y="2221"/>
                  </a:lnTo>
                  <a:lnTo>
                    <a:pt x="1380" y="1334"/>
                  </a:lnTo>
                  <a:lnTo>
                    <a:pt x="1251" y="12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4" name="Google Shape;804;p57"/>
            <p:cNvSpPr/>
            <p:nvPr/>
          </p:nvSpPr>
          <p:spPr>
            <a:xfrm>
              <a:off x="4838457" y="2759074"/>
              <a:ext cx="116536" cy="183536"/>
            </a:xfrm>
            <a:custGeom>
              <a:avLst/>
              <a:gdLst/>
              <a:ahLst/>
              <a:cxnLst/>
              <a:rect l="l" t="t" r="r" b="b"/>
              <a:pathLst>
                <a:path w="1449" h="2282" extrusionOk="0">
                  <a:moveTo>
                    <a:pt x="69" y="0"/>
                  </a:moveTo>
                  <a:lnTo>
                    <a:pt x="403" y="341"/>
                  </a:lnTo>
                  <a:lnTo>
                    <a:pt x="1047" y="341"/>
                  </a:lnTo>
                  <a:lnTo>
                    <a:pt x="1380" y="0"/>
                  </a:lnTo>
                  <a:close/>
                  <a:moveTo>
                    <a:pt x="1" y="68"/>
                  </a:moveTo>
                  <a:lnTo>
                    <a:pt x="1" y="948"/>
                  </a:lnTo>
                  <a:lnTo>
                    <a:pt x="130" y="1084"/>
                  </a:lnTo>
                  <a:lnTo>
                    <a:pt x="342" y="864"/>
                  </a:lnTo>
                  <a:lnTo>
                    <a:pt x="342" y="402"/>
                  </a:lnTo>
                  <a:lnTo>
                    <a:pt x="1" y="68"/>
                  </a:lnTo>
                  <a:close/>
                  <a:moveTo>
                    <a:pt x="1449" y="68"/>
                  </a:moveTo>
                  <a:lnTo>
                    <a:pt x="1107" y="402"/>
                  </a:lnTo>
                  <a:lnTo>
                    <a:pt x="1107" y="864"/>
                  </a:lnTo>
                  <a:lnTo>
                    <a:pt x="1320" y="1084"/>
                  </a:lnTo>
                  <a:lnTo>
                    <a:pt x="1449" y="948"/>
                  </a:lnTo>
                  <a:lnTo>
                    <a:pt x="1449" y="68"/>
                  </a:lnTo>
                  <a:close/>
                  <a:moveTo>
                    <a:pt x="1320" y="1205"/>
                  </a:moveTo>
                  <a:lnTo>
                    <a:pt x="1107" y="1418"/>
                  </a:lnTo>
                  <a:lnTo>
                    <a:pt x="1107" y="1880"/>
                  </a:lnTo>
                  <a:lnTo>
                    <a:pt x="1449" y="2213"/>
                  </a:lnTo>
                  <a:lnTo>
                    <a:pt x="1449" y="1334"/>
                  </a:lnTo>
                  <a:lnTo>
                    <a:pt x="1320" y="1205"/>
                  </a:lnTo>
                  <a:close/>
                  <a:moveTo>
                    <a:pt x="130" y="1205"/>
                  </a:moveTo>
                  <a:lnTo>
                    <a:pt x="1" y="1334"/>
                  </a:lnTo>
                  <a:lnTo>
                    <a:pt x="1" y="2221"/>
                  </a:lnTo>
                  <a:lnTo>
                    <a:pt x="342" y="1880"/>
                  </a:lnTo>
                  <a:lnTo>
                    <a:pt x="342" y="1418"/>
                  </a:lnTo>
                  <a:lnTo>
                    <a:pt x="130" y="1205"/>
                  </a:lnTo>
                  <a:close/>
                  <a:moveTo>
                    <a:pt x="403" y="1948"/>
                  </a:moveTo>
                  <a:lnTo>
                    <a:pt x="69" y="2282"/>
                  </a:lnTo>
                  <a:lnTo>
                    <a:pt x="1380" y="2282"/>
                  </a:lnTo>
                  <a:lnTo>
                    <a:pt x="1047" y="19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5" name="Google Shape;805;p57"/>
            <p:cNvSpPr/>
            <p:nvPr/>
          </p:nvSpPr>
          <p:spPr>
            <a:xfrm>
              <a:off x="4172203" y="2805401"/>
              <a:ext cx="488341" cy="173160"/>
            </a:xfrm>
            <a:custGeom>
              <a:avLst/>
              <a:gdLst/>
              <a:ahLst/>
              <a:cxnLst/>
              <a:rect l="l" t="t" r="r" b="b"/>
              <a:pathLst>
                <a:path w="6072" h="2153" fill="none" extrusionOk="0">
                  <a:moveTo>
                    <a:pt x="6072" y="2153"/>
                  </a:moveTo>
                  <a:lnTo>
                    <a:pt x="3714" y="2153"/>
                  </a:lnTo>
                  <a:lnTo>
                    <a:pt x="3199" y="1137"/>
                  </a:lnTo>
                  <a:lnTo>
                    <a:pt x="2903" y="1880"/>
                  </a:lnTo>
                  <a:lnTo>
                    <a:pt x="2631" y="1137"/>
                  </a:lnTo>
                  <a:lnTo>
                    <a:pt x="2115" y="2032"/>
                  </a:lnTo>
                  <a:lnTo>
                    <a:pt x="1539" y="0"/>
                  </a:lnTo>
                  <a:lnTo>
                    <a:pt x="1153" y="2153"/>
                  </a:lnTo>
                  <a:lnTo>
                    <a:pt x="1" y="2153"/>
                  </a:lnTo>
                </a:path>
              </a:pathLst>
            </a:custGeom>
            <a:solidFill>
              <a:schemeClr val="dk2"/>
            </a:solidFill>
            <a:ln w="19050" cap="rnd" cmpd="sng">
              <a:solidFill>
                <a:srgbClr val="EF34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6" name="Google Shape;806;p57"/>
            <p:cNvSpPr/>
            <p:nvPr/>
          </p:nvSpPr>
          <p:spPr>
            <a:xfrm>
              <a:off x="4164885" y="2478542"/>
              <a:ext cx="340198" cy="222704"/>
            </a:xfrm>
            <a:custGeom>
              <a:avLst/>
              <a:gdLst/>
              <a:ahLst/>
              <a:cxnLst/>
              <a:rect l="l" t="t" r="r" b="b"/>
              <a:pathLst>
                <a:path w="4230" h="2769" extrusionOk="0">
                  <a:moveTo>
                    <a:pt x="3007" y="0"/>
                  </a:moveTo>
                  <a:cubicBezTo>
                    <a:pt x="2511" y="0"/>
                    <a:pt x="2108" y="320"/>
                    <a:pt x="2108" y="320"/>
                  </a:cubicBezTo>
                  <a:cubicBezTo>
                    <a:pt x="2108" y="320"/>
                    <a:pt x="1713" y="7"/>
                    <a:pt x="1227" y="7"/>
                  </a:cubicBezTo>
                  <a:cubicBezTo>
                    <a:pt x="1067" y="7"/>
                    <a:pt x="897" y="41"/>
                    <a:pt x="728" y="131"/>
                  </a:cubicBezTo>
                  <a:cubicBezTo>
                    <a:pt x="39" y="487"/>
                    <a:pt x="1" y="1934"/>
                    <a:pt x="2115" y="2768"/>
                  </a:cubicBezTo>
                  <a:cubicBezTo>
                    <a:pt x="4230" y="1912"/>
                    <a:pt x="4177" y="472"/>
                    <a:pt x="3495" y="115"/>
                  </a:cubicBezTo>
                  <a:cubicBezTo>
                    <a:pt x="3329" y="32"/>
                    <a:pt x="3164" y="0"/>
                    <a:pt x="3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807" name="Google Shape;807;p57"/>
            <p:cNvSpPr/>
            <p:nvPr/>
          </p:nvSpPr>
          <p:spPr>
            <a:xfrm>
              <a:off x="5521841" y="3004138"/>
              <a:ext cx="144524" cy="143885"/>
            </a:xfrm>
            <a:custGeom>
              <a:avLst/>
              <a:gdLst/>
              <a:ahLst/>
              <a:cxnLst/>
              <a:rect l="l" t="t" r="r" b="b"/>
              <a:pathLst>
                <a:path w="1797" h="1789" extrusionOk="0">
                  <a:moveTo>
                    <a:pt x="0" y="0"/>
                  </a:moveTo>
                  <a:lnTo>
                    <a:pt x="0" y="1789"/>
                  </a:lnTo>
                  <a:lnTo>
                    <a:pt x="1797" y="1789"/>
                  </a:lnTo>
                  <a:lnTo>
                    <a:pt x="1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808" name="Google Shape;808;p57"/>
          <p:cNvSpPr txBox="1">
            <a:spLocks noGrp="1"/>
          </p:cNvSpPr>
          <p:nvPr>
            <p:ph type="subTitle" idx="1"/>
          </p:nvPr>
        </p:nvSpPr>
        <p:spPr>
          <a:xfrm>
            <a:off x="7767175" y="2191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Sally</a:t>
            </a:r>
            <a:endParaRPr sz="1500" b="1"/>
          </a:p>
        </p:txBody>
      </p:sp>
      <p:sp>
        <p:nvSpPr>
          <p:cNvPr id="809" name="Google Shape;809;p5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Proposed Solution</a:t>
            </a:r>
            <a:endParaRPr/>
          </a:p>
        </p:txBody>
      </p:sp>
      <p:sp>
        <p:nvSpPr>
          <p:cNvPr id="815" name="Google Shape;815;p5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816" name="Google Shape;816;p58"/>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sp>
        <p:nvSpPr>
          <p:cNvPr id="817" name="Google Shape;817;p58"/>
          <p:cNvSpPr/>
          <p:nvPr/>
        </p:nvSpPr>
        <p:spPr>
          <a:xfrm>
            <a:off x="1584513" y="1192025"/>
            <a:ext cx="2152800" cy="11478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p:txBody>
      </p:sp>
      <p:sp>
        <p:nvSpPr>
          <p:cNvPr id="818" name="Google Shape;818;p58"/>
          <p:cNvSpPr/>
          <p:nvPr/>
        </p:nvSpPr>
        <p:spPr>
          <a:xfrm>
            <a:off x="376638" y="1440425"/>
            <a:ext cx="1066800" cy="574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Current Measures</a:t>
            </a:r>
            <a:endParaRPr b="1">
              <a:solidFill>
                <a:schemeClr val="dk1"/>
              </a:solidFill>
              <a:latin typeface="PT Sans"/>
              <a:ea typeface="PT Sans"/>
              <a:cs typeface="PT Sans"/>
              <a:sym typeface="PT Sans"/>
            </a:endParaRPr>
          </a:p>
        </p:txBody>
      </p:sp>
      <p:sp>
        <p:nvSpPr>
          <p:cNvPr id="819" name="Google Shape;819;p58"/>
          <p:cNvSpPr/>
          <p:nvPr/>
        </p:nvSpPr>
        <p:spPr>
          <a:xfrm>
            <a:off x="1584513" y="3098825"/>
            <a:ext cx="2152800" cy="16833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p:txBody>
      </p:sp>
      <p:sp>
        <p:nvSpPr>
          <p:cNvPr id="820" name="Google Shape;820;p58"/>
          <p:cNvSpPr/>
          <p:nvPr/>
        </p:nvSpPr>
        <p:spPr>
          <a:xfrm>
            <a:off x="376638" y="3653075"/>
            <a:ext cx="1066800" cy="574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Our Solution</a:t>
            </a:r>
            <a:endParaRPr b="1">
              <a:solidFill>
                <a:schemeClr val="dk1"/>
              </a:solidFill>
              <a:latin typeface="PT Sans"/>
              <a:ea typeface="PT Sans"/>
              <a:cs typeface="PT Sans"/>
              <a:sym typeface="PT Sans"/>
            </a:endParaRPr>
          </a:p>
        </p:txBody>
      </p:sp>
      <p:cxnSp>
        <p:nvCxnSpPr>
          <p:cNvPr id="821" name="Google Shape;821;p58"/>
          <p:cNvCxnSpPr/>
          <p:nvPr/>
        </p:nvCxnSpPr>
        <p:spPr>
          <a:xfrm>
            <a:off x="3048538" y="2449625"/>
            <a:ext cx="300" cy="574800"/>
          </a:xfrm>
          <a:prstGeom prst="straightConnector1">
            <a:avLst/>
          </a:prstGeom>
          <a:noFill/>
          <a:ln w="28575" cap="flat" cmpd="sng">
            <a:solidFill>
              <a:srgbClr val="F0A7B7"/>
            </a:solidFill>
            <a:prstDash val="solid"/>
            <a:round/>
            <a:headEnd type="none" w="med" len="med"/>
            <a:tailEnd type="stealth" w="med" len="med"/>
          </a:ln>
        </p:spPr>
      </p:cxnSp>
      <p:sp>
        <p:nvSpPr>
          <p:cNvPr id="822" name="Google Shape;822;p58"/>
          <p:cNvSpPr txBox="1"/>
          <p:nvPr/>
        </p:nvSpPr>
        <p:spPr>
          <a:xfrm>
            <a:off x="3203500" y="2496750"/>
            <a:ext cx="180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PT Sans"/>
                <a:ea typeface="PT Sans"/>
                <a:cs typeface="PT Sans"/>
                <a:sym typeface="PT Sans"/>
              </a:rPr>
              <a:t>Supplemented with</a:t>
            </a:r>
            <a:endParaRPr/>
          </a:p>
        </p:txBody>
      </p:sp>
      <p:pic>
        <p:nvPicPr>
          <p:cNvPr id="823" name="Google Shape;823;p58"/>
          <p:cNvPicPr preferRelativeResize="0"/>
          <p:nvPr/>
        </p:nvPicPr>
        <p:blipFill>
          <a:blip r:embed="rId3">
            <a:alphaModFix/>
          </a:blip>
          <a:stretch>
            <a:fillRect/>
          </a:stretch>
        </p:blipFill>
        <p:spPr>
          <a:xfrm>
            <a:off x="1815606" y="4016949"/>
            <a:ext cx="697057" cy="697025"/>
          </a:xfrm>
          <a:prstGeom prst="rect">
            <a:avLst/>
          </a:prstGeom>
          <a:noFill/>
          <a:ln>
            <a:noFill/>
          </a:ln>
        </p:spPr>
      </p:pic>
      <p:pic>
        <p:nvPicPr>
          <p:cNvPr id="824" name="Google Shape;824;p58"/>
          <p:cNvPicPr preferRelativeResize="0"/>
          <p:nvPr/>
        </p:nvPicPr>
        <p:blipFill>
          <a:blip r:embed="rId4">
            <a:alphaModFix/>
          </a:blip>
          <a:stretch>
            <a:fillRect/>
          </a:stretch>
        </p:blipFill>
        <p:spPr>
          <a:xfrm>
            <a:off x="1815603" y="3201738"/>
            <a:ext cx="697050" cy="697050"/>
          </a:xfrm>
          <a:prstGeom prst="rect">
            <a:avLst/>
          </a:prstGeom>
          <a:noFill/>
          <a:ln>
            <a:noFill/>
          </a:ln>
        </p:spPr>
      </p:pic>
      <p:pic>
        <p:nvPicPr>
          <p:cNvPr id="825" name="Google Shape;825;p58"/>
          <p:cNvPicPr preferRelativeResize="0"/>
          <p:nvPr/>
        </p:nvPicPr>
        <p:blipFill>
          <a:blip r:embed="rId5">
            <a:alphaModFix/>
          </a:blip>
          <a:stretch>
            <a:fillRect/>
          </a:stretch>
        </p:blipFill>
        <p:spPr>
          <a:xfrm>
            <a:off x="1815603" y="1379301"/>
            <a:ext cx="697050" cy="697050"/>
          </a:xfrm>
          <a:prstGeom prst="rect">
            <a:avLst/>
          </a:prstGeom>
          <a:noFill/>
          <a:ln>
            <a:noFill/>
          </a:ln>
        </p:spPr>
      </p:pic>
      <p:sp>
        <p:nvSpPr>
          <p:cNvPr id="826" name="Google Shape;826;p58"/>
          <p:cNvSpPr/>
          <p:nvPr/>
        </p:nvSpPr>
        <p:spPr>
          <a:xfrm>
            <a:off x="2611988" y="1438463"/>
            <a:ext cx="1066800" cy="57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PT Sans"/>
                <a:ea typeface="PT Sans"/>
                <a:cs typeface="PT Sans"/>
                <a:sym typeface="PT Sans"/>
              </a:rPr>
              <a:t>Reactive</a:t>
            </a:r>
            <a:endParaRPr b="1">
              <a:solidFill>
                <a:schemeClr val="dk1"/>
              </a:solidFill>
              <a:latin typeface="PT Sans"/>
              <a:ea typeface="PT Sans"/>
              <a:cs typeface="PT Sans"/>
              <a:sym typeface="PT Sans"/>
            </a:endParaRPr>
          </a:p>
        </p:txBody>
      </p:sp>
      <p:sp>
        <p:nvSpPr>
          <p:cNvPr id="827" name="Google Shape;827;p58"/>
          <p:cNvSpPr/>
          <p:nvPr/>
        </p:nvSpPr>
        <p:spPr>
          <a:xfrm>
            <a:off x="2611988" y="3262863"/>
            <a:ext cx="1066800" cy="57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PT Sans"/>
                <a:ea typeface="PT Sans"/>
                <a:cs typeface="PT Sans"/>
                <a:sym typeface="PT Sans"/>
              </a:rPr>
              <a:t>Predictive</a:t>
            </a:r>
            <a:endParaRPr b="1">
              <a:solidFill>
                <a:schemeClr val="dk1"/>
              </a:solidFill>
              <a:latin typeface="PT Sans"/>
              <a:ea typeface="PT Sans"/>
              <a:cs typeface="PT Sans"/>
              <a:sym typeface="PT Sans"/>
            </a:endParaRPr>
          </a:p>
        </p:txBody>
      </p:sp>
      <p:sp>
        <p:nvSpPr>
          <p:cNvPr id="828" name="Google Shape;828;p58"/>
          <p:cNvSpPr/>
          <p:nvPr/>
        </p:nvSpPr>
        <p:spPr>
          <a:xfrm>
            <a:off x="2611988" y="4078050"/>
            <a:ext cx="1066800" cy="57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PT Sans"/>
                <a:ea typeface="PT Sans"/>
                <a:cs typeface="PT Sans"/>
                <a:sym typeface="PT Sans"/>
              </a:rPr>
              <a:t>Preventive</a:t>
            </a:r>
            <a:endParaRPr b="1">
              <a:solidFill>
                <a:schemeClr val="dk1"/>
              </a:solidFill>
              <a:latin typeface="PT Sans"/>
              <a:ea typeface="PT Sans"/>
              <a:cs typeface="PT Sans"/>
              <a:sym typeface="PT Sans"/>
            </a:endParaRPr>
          </a:p>
        </p:txBody>
      </p:sp>
      <p:pic>
        <p:nvPicPr>
          <p:cNvPr id="829" name="Google Shape;829;p58"/>
          <p:cNvPicPr preferRelativeResize="0"/>
          <p:nvPr/>
        </p:nvPicPr>
        <p:blipFill rotWithShape="1">
          <a:blip r:embed="rId6">
            <a:alphaModFix/>
          </a:blip>
          <a:srcRect l="6538" t="21507" r="14591"/>
          <a:stretch/>
        </p:blipFill>
        <p:spPr>
          <a:xfrm>
            <a:off x="5056201" y="1438475"/>
            <a:ext cx="3762350" cy="2995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par>
                                <p:cTn id="8" presetID="10" presetClass="entr" presetSubtype="0" fill="hold" nodeType="withEffect">
                                  <p:stCondLst>
                                    <p:cond delay="0"/>
                                  </p:stCondLst>
                                  <p:childTnLst>
                                    <p:set>
                                      <p:cBhvr>
                                        <p:cTn id="9" dur="1" fill="hold">
                                          <p:stCondLst>
                                            <p:cond delay="0"/>
                                          </p:stCondLst>
                                        </p:cTn>
                                        <p:tgtEl>
                                          <p:spTgt spid="818"/>
                                        </p:tgtEl>
                                        <p:attrNameLst>
                                          <p:attrName>style.visibility</p:attrName>
                                        </p:attrNameLst>
                                      </p:cBhvr>
                                      <p:to>
                                        <p:strVal val="visible"/>
                                      </p:to>
                                    </p:set>
                                    <p:animEffect transition="in" filter="fade">
                                      <p:cBhvr>
                                        <p:cTn id="10" dur="1000"/>
                                        <p:tgtEl>
                                          <p:spTgt spid="818"/>
                                        </p:tgtEl>
                                      </p:cBhvr>
                                    </p:animEffect>
                                  </p:childTnLst>
                                </p:cTn>
                              </p:par>
                              <p:par>
                                <p:cTn id="11" presetID="10" presetClass="entr" presetSubtype="0" fill="hold" nodeType="withEffect">
                                  <p:stCondLst>
                                    <p:cond delay="0"/>
                                  </p:stCondLst>
                                  <p:childTnLst>
                                    <p:set>
                                      <p:cBhvr>
                                        <p:cTn id="12" dur="1" fill="hold">
                                          <p:stCondLst>
                                            <p:cond delay="0"/>
                                          </p:stCondLst>
                                        </p:cTn>
                                        <p:tgtEl>
                                          <p:spTgt spid="825"/>
                                        </p:tgtEl>
                                        <p:attrNameLst>
                                          <p:attrName>style.visibility</p:attrName>
                                        </p:attrNameLst>
                                      </p:cBhvr>
                                      <p:to>
                                        <p:strVal val="visible"/>
                                      </p:to>
                                    </p:set>
                                    <p:animEffect transition="in" filter="fade">
                                      <p:cBhvr>
                                        <p:cTn id="13" dur="1"/>
                                        <p:tgtEl>
                                          <p:spTgt spid="825"/>
                                        </p:tgtEl>
                                      </p:cBhvr>
                                    </p:animEffect>
                                  </p:childTnLst>
                                </p:cTn>
                              </p:par>
                              <p:par>
                                <p:cTn id="14" presetID="10" presetClass="entr" presetSubtype="0" fill="hold" nodeType="withEffect">
                                  <p:stCondLst>
                                    <p:cond delay="0"/>
                                  </p:stCondLst>
                                  <p:childTnLst>
                                    <p:set>
                                      <p:cBhvr>
                                        <p:cTn id="15" dur="1" fill="hold">
                                          <p:stCondLst>
                                            <p:cond delay="0"/>
                                          </p:stCondLst>
                                        </p:cTn>
                                        <p:tgtEl>
                                          <p:spTgt spid="826"/>
                                        </p:tgtEl>
                                        <p:attrNameLst>
                                          <p:attrName>style.visibility</p:attrName>
                                        </p:attrNameLst>
                                      </p:cBhvr>
                                      <p:to>
                                        <p:strVal val="visible"/>
                                      </p:to>
                                    </p:set>
                                    <p:animEffect transition="in" filter="fade">
                                      <p:cBhvr>
                                        <p:cTn id="16" dur="1000"/>
                                        <p:tgtEl>
                                          <p:spTgt spid="8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19"/>
                                        </p:tgtEl>
                                        <p:attrNameLst>
                                          <p:attrName>style.visibility</p:attrName>
                                        </p:attrNameLst>
                                      </p:cBhvr>
                                      <p:to>
                                        <p:strVal val="visible"/>
                                      </p:to>
                                    </p:set>
                                    <p:animEffect transition="in" filter="fade">
                                      <p:cBhvr>
                                        <p:cTn id="21" dur="1000"/>
                                        <p:tgtEl>
                                          <p:spTgt spid="819"/>
                                        </p:tgtEl>
                                      </p:cBhvr>
                                    </p:animEffect>
                                  </p:childTnLst>
                                </p:cTn>
                              </p:par>
                              <p:par>
                                <p:cTn id="22" presetID="10" presetClass="entr" presetSubtype="0" fill="hold" nodeType="withEffect">
                                  <p:stCondLst>
                                    <p:cond delay="0"/>
                                  </p:stCondLst>
                                  <p:childTnLst>
                                    <p:set>
                                      <p:cBhvr>
                                        <p:cTn id="23" dur="1" fill="hold">
                                          <p:stCondLst>
                                            <p:cond delay="0"/>
                                          </p:stCondLst>
                                        </p:cTn>
                                        <p:tgtEl>
                                          <p:spTgt spid="820"/>
                                        </p:tgtEl>
                                        <p:attrNameLst>
                                          <p:attrName>style.visibility</p:attrName>
                                        </p:attrNameLst>
                                      </p:cBhvr>
                                      <p:to>
                                        <p:strVal val="visible"/>
                                      </p:to>
                                    </p:set>
                                    <p:animEffect transition="in" filter="fade">
                                      <p:cBhvr>
                                        <p:cTn id="24" dur="1000"/>
                                        <p:tgtEl>
                                          <p:spTgt spid="820"/>
                                        </p:tgtEl>
                                      </p:cBhvr>
                                    </p:animEffect>
                                  </p:childTnLst>
                                </p:cTn>
                              </p:par>
                              <p:par>
                                <p:cTn id="25" presetID="10" presetClass="entr" presetSubtype="0" fill="hold" nodeType="withEffect">
                                  <p:stCondLst>
                                    <p:cond delay="0"/>
                                  </p:stCondLst>
                                  <p:childTnLst>
                                    <p:set>
                                      <p:cBhvr>
                                        <p:cTn id="26" dur="1" fill="hold">
                                          <p:stCondLst>
                                            <p:cond delay="0"/>
                                          </p:stCondLst>
                                        </p:cTn>
                                        <p:tgtEl>
                                          <p:spTgt spid="821"/>
                                        </p:tgtEl>
                                        <p:attrNameLst>
                                          <p:attrName>style.visibility</p:attrName>
                                        </p:attrNameLst>
                                      </p:cBhvr>
                                      <p:to>
                                        <p:strVal val="visible"/>
                                      </p:to>
                                    </p:set>
                                    <p:animEffect transition="in" filter="fade">
                                      <p:cBhvr>
                                        <p:cTn id="27" dur="1000"/>
                                        <p:tgtEl>
                                          <p:spTgt spid="821"/>
                                        </p:tgtEl>
                                      </p:cBhvr>
                                    </p:animEffect>
                                  </p:childTnLst>
                                </p:cTn>
                              </p:par>
                              <p:par>
                                <p:cTn id="28" presetID="10" presetClass="entr" presetSubtype="0" fill="hold" nodeType="withEffect">
                                  <p:stCondLst>
                                    <p:cond delay="0"/>
                                  </p:stCondLst>
                                  <p:childTnLst>
                                    <p:set>
                                      <p:cBhvr>
                                        <p:cTn id="29" dur="1" fill="hold">
                                          <p:stCondLst>
                                            <p:cond delay="0"/>
                                          </p:stCondLst>
                                        </p:cTn>
                                        <p:tgtEl>
                                          <p:spTgt spid="822"/>
                                        </p:tgtEl>
                                        <p:attrNameLst>
                                          <p:attrName>style.visibility</p:attrName>
                                        </p:attrNameLst>
                                      </p:cBhvr>
                                      <p:to>
                                        <p:strVal val="visible"/>
                                      </p:to>
                                    </p:set>
                                    <p:animEffect transition="in" filter="fade">
                                      <p:cBhvr>
                                        <p:cTn id="30" dur="1000"/>
                                        <p:tgtEl>
                                          <p:spTgt spid="822"/>
                                        </p:tgtEl>
                                      </p:cBhvr>
                                    </p:animEffect>
                                  </p:childTnLst>
                                </p:cTn>
                              </p:par>
                              <p:par>
                                <p:cTn id="31" presetID="10" presetClass="entr" presetSubtype="0" fill="hold" nodeType="withEffect">
                                  <p:stCondLst>
                                    <p:cond delay="0"/>
                                  </p:stCondLst>
                                  <p:childTnLst>
                                    <p:set>
                                      <p:cBhvr>
                                        <p:cTn id="32" dur="1" fill="hold">
                                          <p:stCondLst>
                                            <p:cond delay="0"/>
                                          </p:stCondLst>
                                        </p:cTn>
                                        <p:tgtEl>
                                          <p:spTgt spid="823"/>
                                        </p:tgtEl>
                                        <p:attrNameLst>
                                          <p:attrName>style.visibility</p:attrName>
                                        </p:attrNameLst>
                                      </p:cBhvr>
                                      <p:to>
                                        <p:strVal val="visible"/>
                                      </p:to>
                                    </p:set>
                                    <p:animEffect transition="in" filter="fade">
                                      <p:cBhvr>
                                        <p:cTn id="33" dur="1000"/>
                                        <p:tgtEl>
                                          <p:spTgt spid="823"/>
                                        </p:tgtEl>
                                      </p:cBhvr>
                                    </p:animEffect>
                                  </p:childTnLst>
                                </p:cTn>
                              </p:par>
                              <p:par>
                                <p:cTn id="34" presetID="10" presetClass="entr" presetSubtype="0" fill="hold" nodeType="withEffect">
                                  <p:stCondLst>
                                    <p:cond delay="0"/>
                                  </p:stCondLst>
                                  <p:childTnLst>
                                    <p:set>
                                      <p:cBhvr>
                                        <p:cTn id="35" dur="1" fill="hold">
                                          <p:stCondLst>
                                            <p:cond delay="0"/>
                                          </p:stCondLst>
                                        </p:cTn>
                                        <p:tgtEl>
                                          <p:spTgt spid="824"/>
                                        </p:tgtEl>
                                        <p:attrNameLst>
                                          <p:attrName>style.visibility</p:attrName>
                                        </p:attrNameLst>
                                      </p:cBhvr>
                                      <p:to>
                                        <p:strVal val="visible"/>
                                      </p:to>
                                    </p:set>
                                    <p:animEffect transition="in" filter="fade">
                                      <p:cBhvr>
                                        <p:cTn id="36" dur="1000"/>
                                        <p:tgtEl>
                                          <p:spTgt spid="824"/>
                                        </p:tgtEl>
                                      </p:cBhvr>
                                    </p:animEffect>
                                  </p:childTnLst>
                                </p:cTn>
                              </p:par>
                              <p:par>
                                <p:cTn id="37" presetID="10" presetClass="entr" presetSubtype="0" fill="hold" nodeType="withEffect">
                                  <p:stCondLst>
                                    <p:cond delay="0"/>
                                  </p:stCondLst>
                                  <p:childTnLst>
                                    <p:set>
                                      <p:cBhvr>
                                        <p:cTn id="38" dur="1" fill="hold">
                                          <p:stCondLst>
                                            <p:cond delay="0"/>
                                          </p:stCondLst>
                                        </p:cTn>
                                        <p:tgtEl>
                                          <p:spTgt spid="827"/>
                                        </p:tgtEl>
                                        <p:attrNameLst>
                                          <p:attrName>style.visibility</p:attrName>
                                        </p:attrNameLst>
                                      </p:cBhvr>
                                      <p:to>
                                        <p:strVal val="visible"/>
                                      </p:to>
                                    </p:set>
                                    <p:animEffect transition="in" filter="fade">
                                      <p:cBhvr>
                                        <p:cTn id="39" dur="1000"/>
                                        <p:tgtEl>
                                          <p:spTgt spid="827"/>
                                        </p:tgtEl>
                                      </p:cBhvr>
                                    </p:animEffect>
                                  </p:childTnLst>
                                </p:cTn>
                              </p:par>
                              <p:par>
                                <p:cTn id="40" presetID="10" presetClass="entr" presetSubtype="0" fill="hold" nodeType="withEffect">
                                  <p:stCondLst>
                                    <p:cond delay="0"/>
                                  </p:stCondLst>
                                  <p:childTnLst>
                                    <p:set>
                                      <p:cBhvr>
                                        <p:cTn id="41" dur="1" fill="hold">
                                          <p:stCondLst>
                                            <p:cond delay="0"/>
                                          </p:stCondLst>
                                        </p:cTn>
                                        <p:tgtEl>
                                          <p:spTgt spid="828"/>
                                        </p:tgtEl>
                                        <p:attrNameLst>
                                          <p:attrName>style.visibility</p:attrName>
                                        </p:attrNameLst>
                                      </p:cBhvr>
                                      <p:to>
                                        <p:strVal val="visible"/>
                                      </p:to>
                                    </p:set>
                                    <p:animEffect transition="in" filter="fade">
                                      <p:cBhvr>
                                        <p:cTn id="42" dur="1000"/>
                                        <p:tgtEl>
                                          <p:spTgt spid="8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9"/>
                                        </p:tgtEl>
                                        <p:attrNameLst>
                                          <p:attrName>style.visibility</p:attrName>
                                        </p:attrNameLst>
                                      </p:cBhvr>
                                      <p:to>
                                        <p:strVal val="visible"/>
                                      </p:to>
                                    </p:set>
                                    <p:animEffect transition="in" filter="fade">
                                      <p:cBhvr>
                                        <p:cTn id="47" dur="1000"/>
                                        <p:tgtEl>
                                          <p:spTgt spid="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 of CHAMP App: 3Ps</a:t>
            </a:r>
            <a:endParaRPr/>
          </a:p>
        </p:txBody>
      </p:sp>
      <p:sp>
        <p:nvSpPr>
          <p:cNvPr id="835" name="Google Shape;835;p5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836" name="Google Shape;836;p59"/>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837" name="Google Shape;837;p59"/>
          <p:cNvPicPr preferRelativeResize="0"/>
          <p:nvPr/>
        </p:nvPicPr>
        <p:blipFill>
          <a:blip r:embed="rId3">
            <a:alphaModFix/>
          </a:blip>
          <a:stretch>
            <a:fillRect/>
          </a:stretch>
        </p:blipFill>
        <p:spPr>
          <a:xfrm>
            <a:off x="1552650" y="1804100"/>
            <a:ext cx="1382900" cy="1382900"/>
          </a:xfrm>
          <a:prstGeom prst="rect">
            <a:avLst/>
          </a:prstGeom>
          <a:noFill/>
          <a:ln>
            <a:noFill/>
          </a:ln>
        </p:spPr>
      </p:pic>
      <p:pic>
        <p:nvPicPr>
          <p:cNvPr id="838" name="Google Shape;838;p59"/>
          <p:cNvPicPr preferRelativeResize="0"/>
          <p:nvPr/>
        </p:nvPicPr>
        <p:blipFill>
          <a:blip r:embed="rId4">
            <a:alphaModFix/>
          </a:blip>
          <a:stretch>
            <a:fillRect/>
          </a:stretch>
        </p:blipFill>
        <p:spPr>
          <a:xfrm>
            <a:off x="3880550" y="1804100"/>
            <a:ext cx="1382900" cy="1382900"/>
          </a:xfrm>
          <a:prstGeom prst="rect">
            <a:avLst/>
          </a:prstGeom>
          <a:noFill/>
          <a:ln>
            <a:noFill/>
          </a:ln>
        </p:spPr>
      </p:pic>
      <p:pic>
        <p:nvPicPr>
          <p:cNvPr id="839" name="Google Shape;839;p59"/>
          <p:cNvPicPr preferRelativeResize="0"/>
          <p:nvPr/>
        </p:nvPicPr>
        <p:blipFill>
          <a:blip r:embed="rId5">
            <a:alphaModFix/>
          </a:blip>
          <a:stretch>
            <a:fillRect/>
          </a:stretch>
        </p:blipFill>
        <p:spPr>
          <a:xfrm>
            <a:off x="6133026" y="1804101"/>
            <a:ext cx="1382900" cy="1382900"/>
          </a:xfrm>
          <a:prstGeom prst="rect">
            <a:avLst/>
          </a:prstGeom>
          <a:noFill/>
          <a:ln>
            <a:noFill/>
          </a:ln>
        </p:spPr>
      </p:pic>
      <p:sp>
        <p:nvSpPr>
          <p:cNvPr id="840" name="Google Shape;840;p59"/>
          <p:cNvSpPr/>
          <p:nvPr/>
        </p:nvSpPr>
        <p:spPr>
          <a:xfrm>
            <a:off x="1463950"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Predictive Analytics Models</a:t>
            </a:r>
            <a:endParaRPr sz="1700" b="1">
              <a:solidFill>
                <a:schemeClr val="dk1"/>
              </a:solidFill>
              <a:latin typeface="PT Sans"/>
              <a:ea typeface="PT Sans"/>
              <a:cs typeface="PT Sans"/>
              <a:sym typeface="PT Sans"/>
            </a:endParaRPr>
          </a:p>
        </p:txBody>
      </p:sp>
      <p:sp>
        <p:nvSpPr>
          <p:cNvPr id="841" name="Google Shape;841;p59"/>
          <p:cNvSpPr/>
          <p:nvPr/>
        </p:nvSpPr>
        <p:spPr>
          <a:xfrm>
            <a:off x="3791850"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Personalised Preventive Measures</a:t>
            </a:r>
            <a:endParaRPr sz="1700" b="1">
              <a:solidFill>
                <a:schemeClr val="dk1"/>
              </a:solidFill>
              <a:latin typeface="PT Sans"/>
              <a:ea typeface="PT Sans"/>
              <a:cs typeface="PT Sans"/>
              <a:sym typeface="PT Sans"/>
            </a:endParaRPr>
          </a:p>
        </p:txBody>
      </p:sp>
      <p:sp>
        <p:nvSpPr>
          <p:cNvPr id="842" name="Google Shape;842;p59"/>
          <p:cNvSpPr/>
          <p:nvPr/>
        </p:nvSpPr>
        <p:spPr>
          <a:xfrm>
            <a:off x="6044325"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Public Education</a:t>
            </a:r>
            <a:endParaRPr sz="1700" b="1">
              <a:solidFill>
                <a:schemeClr val="dk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7"/>
                                        </p:tgtEl>
                                        <p:attrNameLst>
                                          <p:attrName>style.visibility</p:attrName>
                                        </p:attrNameLst>
                                      </p:cBhvr>
                                      <p:to>
                                        <p:strVal val="visible"/>
                                      </p:to>
                                    </p:set>
                                    <p:animEffect transition="in" filter="fade">
                                      <p:cBhvr>
                                        <p:cTn id="7" dur="1000"/>
                                        <p:tgtEl>
                                          <p:spTgt spid="837"/>
                                        </p:tgtEl>
                                      </p:cBhvr>
                                    </p:animEffect>
                                  </p:childTnLst>
                                </p:cTn>
                              </p:par>
                              <p:par>
                                <p:cTn id="8" presetID="10" presetClass="entr" presetSubtype="0" fill="hold" nodeType="withEffect">
                                  <p:stCondLst>
                                    <p:cond delay="0"/>
                                  </p:stCondLst>
                                  <p:childTnLst>
                                    <p:set>
                                      <p:cBhvr>
                                        <p:cTn id="9" dur="1" fill="hold">
                                          <p:stCondLst>
                                            <p:cond delay="0"/>
                                          </p:stCondLst>
                                        </p:cTn>
                                        <p:tgtEl>
                                          <p:spTgt spid="840"/>
                                        </p:tgtEl>
                                        <p:attrNameLst>
                                          <p:attrName>style.visibility</p:attrName>
                                        </p:attrNameLst>
                                      </p:cBhvr>
                                      <p:to>
                                        <p:strVal val="visible"/>
                                      </p:to>
                                    </p:set>
                                    <p:animEffect transition="in" filter="fade">
                                      <p:cBhvr>
                                        <p:cTn id="10" dur="1000"/>
                                        <p:tgtEl>
                                          <p:spTgt spid="8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8"/>
                                        </p:tgtEl>
                                        <p:attrNameLst>
                                          <p:attrName>style.visibility</p:attrName>
                                        </p:attrNameLst>
                                      </p:cBhvr>
                                      <p:to>
                                        <p:strVal val="visible"/>
                                      </p:to>
                                    </p:set>
                                    <p:animEffect transition="in" filter="fade">
                                      <p:cBhvr>
                                        <p:cTn id="15" dur="1"/>
                                        <p:tgtEl>
                                          <p:spTgt spid="838"/>
                                        </p:tgtEl>
                                      </p:cBhvr>
                                    </p:animEffect>
                                  </p:childTnLst>
                                </p:cTn>
                              </p:par>
                              <p:par>
                                <p:cTn id="16" presetID="10" presetClass="entr" presetSubtype="0" fill="hold" nodeType="withEffect">
                                  <p:stCondLst>
                                    <p:cond delay="0"/>
                                  </p:stCondLst>
                                  <p:childTnLst>
                                    <p:set>
                                      <p:cBhvr>
                                        <p:cTn id="17" dur="1" fill="hold">
                                          <p:stCondLst>
                                            <p:cond delay="0"/>
                                          </p:stCondLst>
                                        </p:cTn>
                                        <p:tgtEl>
                                          <p:spTgt spid="841"/>
                                        </p:tgtEl>
                                        <p:attrNameLst>
                                          <p:attrName>style.visibility</p:attrName>
                                        </p:attrNameLst>
                                      </p:cBhvr>
                                      <p:to>
                                        <p:strVal val="visible"/>
                                      </p:to>
                                    </p:set>
                                    <p:animEffect transition="in" filter="fade">
                                      <p:cBhvr>
                                        <p:cTn id="18" dur="1000"/>
                                        <p:tgtEl>
                                          <p:spTgt spid="8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39"/>
                                        </p:tgtEl>
                                        <p:attrNameLst>
                                          <p:attrName>style.visibility</p:attrName>
                                        </p:attrNameLst>
                                      </p:cBhvr>
                                      <p:to>
                                        <p:strVal val="visible"/>
                                      </p:to>
                                    </p:set>
                                    <p:animEffect transition="in" filter="fade">
                                      <p:cBhvr>
                                        <p:cTn id="23" dur="1000"/>
                                        <p:tgtEl>
                                          <p:spTgt spid="839"/>
                                        </p:tgtEl>
                                      </p:cBhvr>
                                    </p:animEffect>
                                  </p:childTnLst>
                                </p:cTn>
                              </p:par>
                              <p:par>
                                <p:cTn id="24" presetID="10" presetClass="entr" presetSubtype="0" fill="hold" nodeType="withEffect">
                                  <p:stCondLst>
                                    <p:cond delay="0"/>
                                  </p:stCondLst>
                                  <p:childTnLst>
                                    <p:set>
                                      <p:cBhvr>
                                        <p:cTn id="25" dur="1" fill="hold">
                                          <p:stCondLst>
                                            <p:cond delay="0"/>
                                          </p:stCondLst>
                                        </p:cTn>
                                        <p:tgtEl>
                                          <p:spTgt spid="842"/>
                                        </p:tgtEl>
                                        <p:attrNameLst>
                                          <p:attrName>style.visibility</p:attrName>
                                        </p:attrNameLst>
                                      </p:cBhvr>
                                      <p:to>
                                        <p:strVal val="visible"/>
                                      </p:to>
                                    </p:set>
                                    <p:animEffect transition="in" filter="fade">
                                      <p:cBhvr>
                                        <p:cTn id="26" dur="1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0"/>
          <p:cNvSpPr txBox="1">
            <a:spLocks noGrp="1"/>
          </p:cNvSpPr>
          <p:nvPr>
            <p:ph type="title"/>
          </p:nvPr>
        </p:nvSpPr>
        <p:spPr>
          <a:xfrm>
            <a:off x="1231950" y="213425"/>
            <a:ext cx="66801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Predictive Feature 1: Retrieval of Input Factors</a:t>
            </a:r>
            <a:endParaRPr sz="3000"/>
          </a:p>
        </p:txBody>
      </p:sp>
      <p:sp>
        <p:nvSpPr>
          <p:cNvPr id="848" name="Google Shape;848;p6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849" name="Google Shape;849;p60"/>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850" name="Google Shape;850;p60"/>
          <p:cNvPicPr preferRelativeResize="0"/>
          <p:nvPr/>
        </p:nvPicPr>
        <p:blipFill rotWithShape="1">
          <a:blip r:embed="rId3">
            <a:alphaModFix/>
          </a:blip>
          <a:srcRect l="3099" t="10134" r="65593" b="15455"/>
          <a:stretch/>
        </p:blipFill>
        <p:spPr>
          <a:xfrm>
            <a:off x="560825" y="1134900"/>
            <a:ext cx="1952100" cy="3711624"/>
          </a:xfrm>
          <a:prstGeom prst="rect">
            <a:avLst/>
          </a:prstGeom>
          <a:noFill/>
          <a:ln>
            <a:noFill/>
          </a:ln>
        </p:spPr>
      </p:pic>
      <p:pic>
        <p:nvPicPr>
          <p:cNvPr id="851" name="Google Shape;851;p60"/>
          <p:cNvPicPr preferRelativeResize="0"/>
          <p:nvPr/>
        </p:nvPicPr>
        <p:blipFill rotWithShape="1">
          <a:blip r:embed="rId3">
            <a:alphaModFix/>
          </a:blip>
          <a:srcRect l="34474" t="10134" r="34218" b="15455"/>
          <a:stretch/>
        </p:blipFill>
        <p:spPr>
          <a:xfrm>
            <a:off x="3595950" y="1134900"/>
            <a:ext cx="1952100" cy="3711624"/>
          </a:xfrm>
          <a:prstGeom prst="rect">
            <a:avLst/>
          </a:prstGeom>
          <a:noFill/>
          <a:ln>
            <a:noFill/>
          </a:ln>
        </p:spPr>
      </p:pic>
      <p:pic>
        <p:nvPicPr>
          <p:cNvPr id="852" name="Google Shape;852;p60"/>
          <p:cNvPicPr preferRelativeResize="0"/>
          <p:nvPr/>
        </p:nvPicPr>
        <p:blipFill rotWithShape="1">
          <a:blip r:embed="rId3">
            <a:alphaModFix/>
          </a:blip>
          <a:srcRect l="66350" t="10134" r="3527" b="15455"/>
          <a:stretch/>
        </p:blipFill>
        <p:spPr>
          <a:xfrm>
            <a:off x="6723875" y="1134900"/>
            <a:ext cx="1878200" cy="3711624"/>
          </a:xfrm>
          <a:prstGeom prst="rect">
            <a:avLst/>
          </a:prstGeom>
          <a:noFill/>
          <a:ln>
            <a:noFill/>
          </a:ln>
        </p:spPr>
      </p:pic>
      <p:cxnSp>
        <p:nvCxnSpPr>
          <p:cNvPr id="853" name="Google Shape;853;p60"/>
          <p:cNvCxnSpPr/>
          <p:nvPr/>
        </p:nvCxnSpPr>
        <p:spPr>
          <a:xfrm>
            <a:off x="2466329" y="2974750"/>
            <a:ext cx="1173600" cy="0"/>
          </a:xfrm>
          <a:prstGeom prst="straightConnector1">
            <a:avLst/>
          </a:prstGeom>
          <a:noFill/>
          <a:ln w="28575" cap="flat" cmpd="sng">
            <a:solidFill>
              <a:srgbClr val="F0A7B7"/>
            </a:solidFill>
            <a:prstDash val="solid"/>
            <a:round/>
            <a:headEnd type="none" w="med" len="med"/>
            <a:tailEnd type="stealth" w="med" len="med"/>
          </a:ln>
        </p:spPr>
      </p:cxnSp>
      <p:sp>
        <p:nvSpPr>
          <p:cNvPr id="854" name="Google Shape;854;p60"/>
          <p:cNvSpPr txBox="1"/>
          <p:nvPr/>
        </p:nvSpPr>
        <p:spPr>
          <a:xfrm>
            <a:off x="2466325" y="2263950"/>
            <a:ext cx="1173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Biometric Login</a:t>
            </a:r>
            <a:endParaRPr/>
          </a:p>
        </p:txBody>
      </p:sp>
      <p:cxnSp>
        <p:nvCxnSpPr>
          <p:cNvPr id="855" name="Google Shape;855;p60"/>
          <p:cNvCxnSpPr/>
          <p:nvPr/>
        </p:nvCxnSpPr>
        <p:spPr>
          <a:xfrm>
            <a:off x="5508354" y="3018875"/>
            <a:ext cx="1173600" cy="0"/>
          </a:xfrm>
          <a:prstGeom prst="straightConnector1">
            <a:avLst/>
          </a:prstGeom>
          <a:noFill/>
          <a:ln w="28575" cap="flat" cmpd="sng">
            <a:solidFill>
              <a:srgbClr val="F0A7B7"/>
            </a:solidFill>
            <a:prstDash val="solid"/>
            <a:round/>
            <a:headEnd type="none" w="med" len="med"/>
            <a:tailEnd type="stealth" w="med" len="med"/>
          </a:ln>
        </p:spPr>
      </p:cxnSp>
      <p:sp>
        <p:nvSpPr>
          <p:cNvPr id="856" name="Google Shape;856;p60"/>
          <p:cNvSpPr txBox="1"/>
          <p:nvPr/>
        </p:nvSpPr>
        <p:spPr>
          <a:xfrm>
            <a:off x="5508350" y="1895975"/>
            <a:ext cx="11736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Automatic Retrieval of Details &amp; Form History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0"/>
                                        </p:tgtEl>
                                        <p:attrNameLst>
                                          <p:attrName>style.visibility</p:attrName>
                                        </p:attrNameLst>
                                      </p:cBhvr>
                                      <p:to>
                                        <p:strVal val="visible"/>
                                      </p:to>
                                    </p:set>
                                    <p:animEffect transition="in" filter="fade">
                                      <p:cBhvr>
                                        <p:cTn id="7" dur="1000"/>
                                        <p:tgtEl>
                                          <p:spTgt spid="850"/>
                                        </p:tgtEl>
                                      </p:cBhvr>
                                    </p:animEffect>
                                  </p:childTnLst>
                                </p:cTn>
                              </p:par>
                              <p:par>
                                <p:cTn id="8" presetID="10" presetClass="entr" presetSubtype="0" fill="hold" nodeType="withEffect">
                                  <p:stCondLst>
                                    <p:cond delay="0"/>
                                  </p:stCondLst>
                                  <p:childTnLst>
                                    <p:set>
                                      <p:cBhvr>
                                        <p:cTn id="9" dur="1" fill="hold">
                                          <p:stCondLst>
                                            <p:cond delay="0"/>
                                          </p:stCondLst>
                                        </p:cTn>
                                        <p:tgtEl>
                                          <p:spTgt spid="851"/>
                                        </p:tgtEl>
                                        <p:attrNameLst>
                                          <p:attrName>style.visibility</p:attrName>
                                        </p:attrNameLst>
                                      </p:cBhvr>
                                      <p:to>
                                        <p:strVal val="visible"/>
                                      </p:to>
                                    </p:set>
                                    <p:animEffect transition="in" filter="fade">
                                      <p:cBhvr>
                                        <p:cTn id="10" dur="1000"/>
                                        <p:tgtEl>
                                          <p:spTgt spid="851"/>
                                        </p:tgtEl>
                                      </p:cBhvr>
                                    </p:animEffect>
                                  </p:childTnLst>
                                </p:cTn>
                              </p:par>
                              <p:par>
                                <p:cTn id="11" presetID="10" presetClass="entr" presetSubtype="0" fill="hold" nodeType="withEffect">
                                  <p:stCondLst>
                                    <p:cond delay="0"/>
                                  </p:stCondLst>
                                  <p:childTnLst>
                                    <p:set>
                                      <p:cBhvr>
                                        <p:cTn id="12" dur="1" fill="hold">
                                          <p:stCondLst>
                                            <p:cond delay="0"/>
                                          </p:stCondLst>
                                        </p:cTn>
                                        <p:tgtEl>
                                          <p:spTgt spid="853"/>
                                        </p:tgtEl>
                                        <p:attrNameLst>
                                          <p:attrName>style.visibility</p:attrName>
                                        </p:attrNameLst>
                                      </p:cBhvr>
                                      <p:to>
                                        <p:strVal val="visible"/>
                                      </p:to>
                                    </p:set>
                                    <p:animEffect transition="in" filter="fade">
                                      <p:cBhvr>
                                        <p:cTn id="13" dur="1000"/>
                                        <p:tgtEl>
                                          <p:spTgt spid="853"/>
                                        </p:tgtEl>
                                      </p:cBhvr>
                                    </p:animEffect>
                                  </p:childTnLst>
                                </p:cTn>
                              </p:par>
                              <p:par>
                                <p:cTn id="14" presetID="10" presetClass="entr" presetSubtype="0" fill="hold" nodeType="withEffect">
                                  <p:stCondLst>
                                    <p:cond delay="0"/>
                                  </p:stCondLst>
                                  <p:childTnLst>
                                    <p:set>
                                      <p:cBhvr>
                                        <p:cTn id="15" dur="1" fill="hold">
                                          <p:stCondLst>
                                            <p:cond delay="0"/>
                                          </p:stCondLst>
                                        </p:cTn>
                                        <p:tgtEl>
                                          <p:spTgt spid="854"/>
                                        </p:tgtEl>
                                        <p:attrNameLst>
                                          <p:attrName>style.visibility</p:attrName>
                                        </p:attrNameLst>
                                      </p:cBhvr>
                                      <p:to>
                                        <p:strVal val="visible"/>
                                      </p:to>
                                    </p:set>
                                    <p:animEffect transition="in" filter="fade">
                                      <p:cBhvr>
                                        <p:cTn id="16" dur="1000"/>
                                        <p:tgtEl>
                                          <p:spTgt spid="8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2"/>
                                        </p:tgtEl>
                                        <p:attrNameLst>
                                          <p:attrName>style.visibility</p:attrName>
                                        </p:attrNameLst>
                                      </p:cBhvr>
                                      <p:to>
                                        <p:strVal val="visible"/>
                                      </p:to>
                                    </p:set>
                                    <p:animEffect transition="in" filter="fade">
                                      <p:cBhvr>
                                        <p:cTn id="21" dur="1000"/>
                                        <p:tgtEl>
                                          <p:spTgt spid="852"/>
                                        </p:tgtEl>
                                      </p:cBhvr>
                                    </p:animEffect>
                                  </p:childTnLst>
                                </p:cTn>
                              </p:par>
                              <p:par>
                                <p:cTn id="22" presetID="10" presetClass="entr" presetSubtype="0" fill="hold" nodeType="withEffect">
                                  <p:stCondLst>
                                    <p:cond delay="0"/>
                                  </p:stCondLst>
                                  <p:childTnLst>
                                    <p:set>
                                      <p:cBhvr>
                                        <p:cTn id="23" dur="1" fill="hold">
                                          <p:stCondLst>
                                            <p:cond delay="0"/>
                                          </p:stCondLst>
                                        </p:cTn>
                                        <p:tgtEl>
                                          <p:spTgt spid="855"/>
                                        </p:tgtEl>
                                        <p:attrNameLst>
                                          <p:attrName>style.visibility</p:attrName>
                                        </p:attrNameLst>
                                      </p:cBhvr>
                                      <p:to>
                                        <p:strVal val="visible"/>
                                      </p:to>
                                    </p:set>
                                    <p:animEffect transition="in" filter="fade">
                                      <p:cBhvr>
                                        <p:cTn id="24" dur="1000"/>
                                        <p:tgtEl>
                                          <p:spTgt spid="855"/>
                                        </p:tgtEl>
                                      </p:cBhvr>
                                    </p:animEffect>
                                  </p:childTnLst>
                                </p:cTn>
                              </p:par>
                              <p:par>
                                <p:cTn id="25" presetID="10" presetClass="entr" presetSubtype="0" fill="hold" nodeType="withEffect">
                                  <p:stCondLst>
                                    <p:cond delay="0"/>
                                  </p:stCondLst>
                                  <p:childTnLst>
                                    <p:set>
                                      <p:cBhvr>
                                        <p:cTn id="26" dur="1" fill="hold">
                                          <p:stCondLst>
                                            <p:cond delay="0"/>
                                          </p:stCondLst>
                                        </p:cTn>
                                        <p:tgtEl>
                                          <p:spTgt spid="856"/>
                                        </p:tgtEl>
                                        <p:attrNameLst>
                                          <p:attrName>style.visibility</p:attrName>
                                        </p:attrNameLst>
                                      </p:cBhvr>
                                      <p:to>
                                        <p:strVal val="visible"/>
                                      </p:to>
                                    </p:set>
                                    <p:animEffect transition="in" filter="fade">
                                      <p:cBhvr>
                                        <p:cTn id="27"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61"/>
          <p:cNvSpPr txBox="1">
            <a:spLocks noGrp="1"/>
          </p:cNvSpPr>
          <p:nvPr>
            <p:ph type="title"/>
          </p:nvPr>
        </p:nvSpPr>
        <p:spPr>
          <a:xfrm>
            <a:off x="1173313" y="142225"/>
            <a:ext cx="6797400" cy="10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Predictive Feature 2: Risk Assessment Form</a:t>
            </a:r>
            <a:endParaRPr sz="3000"/>
          </a:p>
        </p:txBody>
      </p:sp>
      <p:sp>
        <p:nvSpPr>
          <p:cNvPr id="862" name="Google Shape;862;p6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863" name="Google Shape;863;p61"/>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864" name="Google Shape;864;p61"/>
          <p:cNvPicPr preferRelativeResize="0"/>
          <p:nvPr/>
        </p:nvPicPr>
        <p:blipFill rotWithShape="1">
          <a:blip r:embed="rId3">
            <a:alphaModFix/>
          </a:blip>
          <a:srcRect l="34556" t="12712" r="34688" b="12638"/>
          <a:stretch/>
        </p:blipFill>
        <p:spPr>
          <a:xfrm>
            <a:off x="3582213" y="1093925"/>
            <a:ext cx="1979575" cy="3843800"/>
          </a:xfrm>
          <a:prstGeom prst="rect">
            <a:avLst/>
          </a:prstGeom>
          <a:noFill/>
          <a:ln>
            <a:noFill/>
          </a:ln>
        </p:spPr>
      </p:pic>
      <p:cxnSp>
        <p:nvCxnSpPr>
          <p:cNvPr id="865" name="Google Shape;865;p61"/>
          <p:cNvCxnSpPr/>
          <p:nvPr/>
        </p:nvCxnSpPr>
        <p:spPr>
          <a:xfrm rot="10800000" flipH="1">
            <a:off x="4631829" y="2265300"/>
            <a:ext cx="1664100" cy="1200"/>
          </a:xfrm>
          <a:prstGeom prst="straightConnector1">
            <a:avLst/>
          </a:prstGeom>
          <a:noFill/>
          <a:ln w="28575" cap="flat" cmpd="sng">
            <a:solidFill>
              <a:srgbClr val="F0A7B7"/>
            </a:solidFill>
            <a:prstDash val="solid"/>
            <a:round/>
            <a:headEnd type="none" w="med" len="med"/>
            <a:tailEnd type="stealth" w="med" len="med"/>
          </a:ln>
        </p:spPr>
      </p:cxnSp>
      <p:cxnSp>
        <p:nvCxnSpPr>
          <p:cNvPr id="866" name="Google Shape;866;p61"/>
          <p:cNvCxnSpPr/>
          <p:nvPr/>
        </p:nvCxnSpPr>
        <p:spPr>
          <a:xfrm rot="10800000" flipH="1">
            <a:off x="4660575" y="2385000"/>
            <a:ext cx="1622700" cy="1377600"/>
          </a:xfrm>
          <a:prstGeom prst="straightConnector1">
            <a:avLst/>
          </a:prstGeom>
          <a:noFill/>
          <a:ln w="28575" cap="flat" cmpd="sng">
            <a:solidFill>
              <a:srgbClr val="F0A7B7"/>
            </a:solidFill>
            <a:prstDash val="solid"/>
            <a:round/>
            <a:headEnd type="none" w="med" len="med"/>
            <a:tailEnd type="stealth" w="med" len="med"/>
          </a:ln>
        </p:spPr>
      </p:cxnSp>
      <p:cxnSp>
        <p:nvCxnSpPr>
          <p:cNvPr id="867" name="Google Shape;867;p61"/>
          <p:cNvCxnSpPr/>
          <p:nvPr/>
        </p:nvCxnSpPr>
        <p:spPr>
          <a:xfrm rot="10800000">
            <a:off x="2465654" y="3047050"/>
            <a:ext cx="1311600" cy="17100"/>
          </a:xfrm>
          <a:prstGeom prst="straightConnector1">
            <a:avLst/>
          </a:prstGeom>
          <a:noFill/>
          <a:ln w="28575" cap="flat" cmpd="sng">
            <a:solidFill>
              <a:srgbClr val="F0A7B7"/>
            </a:solidFill>
            <a:prstDash val="solid"/>
            <a:round/>
            <a:headEnd type="none" w="med" len="med"/>
            <a:tailEnd type="stealth" w="med" len="med"/>
          </a:ln>
        </p:spPr>
      </p:cxnSp>
      <p:cxnSp>
        <p:nvCxnSpPr>
          <p:cNvPr id="868" name="Google Shape;868;p61"/>
          <p:cNvCxnSpPr/>
          <p:nvPr/>
        </p:nvCxnSpPr>
        <p:spPr>
          <a:xfrm rot="10800000">
            <a:off x="2504925" y="3198300"/>
            <a:ext cx="1221300" cy="1052400"/>
          </a:xfrm>
          <a:prstGeom prst="straightConnector1">
            <a:avLst/>
          </a:prstGeom>
          <a:noFill/>
          <a:ln w="28575" cap="flat" cmpd="sng">
            <a:solidFill>
              <a:srgbClr val="F0A7B7"/>
            </a:solidFill>
            <a:prstDash val="solid"/>
            <a:round/>
            <a:headEnd type="none" w="med" len="med"/>
            <a:tailEnd type="stealth" w="med" len="med"/>
          </a:ln>
        </p:spPr>
      </p:cxnSp>
      <p:sp>
        <p:nvSpPr>
          <p:cNvPr id="869" name="Google Shape;869;p61"/>
          <p:cNvSpPr/>
          <p:nvPr/>
        </p:nvSpPr>
        <p:spPr>
          <a:xfrm>
            <a:off x="6424050" y="2126875"/>
            <a:ext cx="1297200" cy="7872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a:latin typeface="PT Sans"/>
              <a:ea typeface="PT Sans"/>
              <a:cs typeface="PT Sans"/>
              <a:sym typeface="PT Sans"/>
            </a:endParaRPr>
          </a:p>
          <a:p>
            <a:pPr marL="0" lvl="0" indent="0" algn="ctr" rtl="0">
              <a:spcBef>
                <a:spcPts val="0"/>
              </a:spcBef>
              <a:spcAft>
                <a:spcPts val="0"/>
              </a:spcAft>
              <a:buNone/>
            </a:pPr>
            <a:r>
              <a:rPr lang="en">
                <a:latin typeface="PT Sans"/>
                <a:ea typeface="PT Sans"/>
                <a:cs typeface="PT Sans"/>
                <a:sym typeface="PT Sans"/>
              </a:rPr>
              <a:t>Fill in numerical value</a:t>
            </a:r>
            <a:endParaRPr>
              <a:latin typeface="PT Sans"/>
              <a:ea typeface="PT Sans"/>
              <a:cs typeface="PT Sans"/>
              <a:sym typeface="PT Sans"/>
            </a:endParaRPr>
          </a:p>
          <a:p>
            <a:pPr marL="0" lvl="0" indent="0" algn="ctr" rtl="0">
              <a:spcBef>
                <a:spcPts val="0"/>
              </a:spcBef>
              <a:spcAft>
                <a:spcPts val="0"/>
              </a:spcAft>
              <a:buNone/>
            </a:pPr>
            <a:endParaRPr>
              <a:latin typeface="PT Sans"/>
              <a:ea typeface="PT Sans"/>
              <a:cs typeface="PT Sans"/>
              <a:sym typeface="PT Sans"/>
            </a:endParaRPr>
          </a:p>
        </p:txBody>
      </p:sp>
      <p:sp>
        <p:nvSpPr>
          <p:cNvPr id="870" name="Google Shape;870;p61"/>
          <p:cNvSpPr/>
          <p:nvPr/>
        </p:nvSpPr>
        <p:spPr>
          <a:xfrm>
            <a:off x="6424052" y="1433975"/>
            <a:ext cx="1297200" cy="574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Continuous Variables</a:t>
            </a:r>
            <a:endParaRPr b="1">
              <a:solidFill>
                <a:schemeClr val="dk1"/>
              </a:solidFill>
              <a:latin typeface="PT Sans"/>
              <a:ea typeface="PT Sans"/>
              <a:cs typeface="PT Sans"/>
              <a:sym typeface="PT Sans"/>
            </a:endParaRPr>
          </a:p>
        </p:txBody>
      </p:sp>
      <p:sp>
        <p:nvSpPr>
          <p:cNvPr id="871" name="Google Shape;871;p61"/>
          <p:cNvSpPr/>
          <p:nvPr/>
        </p:nvSpPr>
        <p:spPr>
          <a:xfrm>
            <a:off x="1063600" y="3035600"/>
            <a:ext cx="1297200" cy="7872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T Sans"/>
                <a:ea typeface="PT Sans"/>
                <a:cs typeface="PT Sans"/>
                <a:sym typeface="PT Sans"/>
              </a:rPr>
              <a:t>Select category from dropdown</a:t>
            </a:r>
            <a:endParaRPr>
              <a:latin typeface="PT Sans"/>
              <a:ea typeface="PT Sans"/>
              <a:cs typeface="PT Sans"/>
              <a:sym typeface="PT Sans"/>
            </a:endParaRPr>
          </a:p>
        </p:txBody>
      </p:sp>
      <p:sp>
        <p:nvSpPr>
          <p:cNvPr id="872" name="Google Shape;872;p61"/>
          <p:cNvSpPr/>
          <p:nvPr/>
        </p:nvSpPr>
        <p:spPr>
          <a:xfrm>
            <a:off x="1063602" y="2342700"/>
            <a:ext cx="1297200" cy="574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Categorical Variables</a:t>
            </a:r>
            <a:endParaRPr b="1">
              <a:solidFill>
                <a:schemeClr val="dk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1000"/>
                                        <p:tgtEl>
                                          <p:spTgt spid="8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1000"/>
                                        <p:tgtEl>
                                          <p:spTgt spid="865"/>
                                        </p:tgtEl>
                                      </p:cBhvr>
                                    </p:animEffect>
                                  </p:childTnLst>
                                </p:cTn>
                              </p:par>
                              <p:par>
                                <p:cTn id="13" presetID="10" presetClass="entr" presetSubtype="0" fill="hold" nodeType="withEffect">
                                  <p:stCondLst>
                                    <p:cond delay="0"/>
                                  </p:stCondLst>
                                  <p:childTnLst>
                                    <p:set>
                                      <p:cBhvr>
                                        <p:cTn id="14" dur="1" fill="hold">
                                          <p:stCondLst>
                                            <p:cond delay="0"/>
                                          </p:stCondLst>
                                        </p:cTn>
                                        <p:tgtEl>
                                          <p:spTgt spid="866"/>
                                        </p:tgtEl>
                                        <p:attrNameLst>
                                          <p:attrName>style.visibility</p:attrName>
                                        </p:attrNameLst>
                                      </p:cBhvr>
                                      <p:to>
                                        <p:strVal val="visible"/>
                                      </p:to>
                                    </p:set>
                                    <p:animEffect transition="in" filter="fade">
                                      <p:cBhvr>
                                        <p:cTn id="15" dur="1000"/>
                                        <p:tgtEl>
                                          <p:spTgt spid="866"/>
                                        </p:tgtEl>
                                      </p:cBhvr>
                                    </p:animEffect>
                                  </p:childTnLst>
                                </p:cTn>
                              </p:par>
                              <p:par>
                                <p:cTn id="16" presetID="10" presetClass="entr" presetSubtype="0" fill="hold" nodeType="withEffect">
                                  <p:stCondLst>
                                    <p:cond delay="0"/>
                                  </p:stCondLst>
                                  <p:childTnLst>
                                    <p:set>
                                      <p:cBhvr>
                                        <p:cTn id="17" dur="1" fill="hold">
                                          <p:stCondLst>
                                            <p:cond delay="0"/>
                                          </p:stCondLst>
                                        </p:cTn>
                                        <p:tgtEl>
                                          <p:spTgt spid="869"/>
                                        </p:tgtEl>
                                        <p:attrNameLst>
                                          <p:attrName>style.visibility</p:attrName>
                                        </p:attrNameLst>
                                      </p:cBhvr>
                                      <p:to>
                                        <p:strVal val="visible"/>
                                      </p:to>
                                    </p:set>
                                    <p:animEffect transition="in" filter="fade">
                                      <p:cBhvr>
                                        <p:cTn id="18" dur="1000"/>
                                        <p:tgtEl>
                                          <p:spTgt spid="869"/>
                                        </p:tgtEl>
                                      </p:cBhvr>
                                    </p:animEffect>
                                  </p:childTnLst>
                                </p:cTn>
                              </p:par>
                              <p:par>
                                <p:cTn id="19" presetID="10" presetClass="entr" presetSubtype="0" fill="hold" nodeType="withEffect">
                                  <p:stCondLst>
                                    <p:cond delay="0"/>
                                  </p:stCondLst>
                                  <p:childTnLst>
                                    <p:set>
                                      <p:cBhvr>
                                        <p:cTn id="20" dur="1" fill="hold">
                                          <p:stCondLst>
                                            <p:cond delay="0"/>
                                          </p:stCondLst>
                                        </p:cTn>
                                        <p:tgtEl>
                                          <p:spTgt spid="870"/>
                                        </p:tgtEl>
                                        <p:attrNameLst>
                                          <p:attrName>style.visibility</p:attrName>
                                        </p:attrNameLst>
                                      </p:cBhvr>
                                      <p:to>
                                        <p:strVal val="visible"/>
                                      </p:to>
                                    </p:set>
                                    <p:animEffect transition="in" filter="fade">
                                      <p:cBhvr>
                                        <p:cTn id="21" dur="1000"/>
                                        <p:tgtEl>
                                          <p:spTgt spid="8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7"/>
                                        </p:tgtEl>
                                        <p:attrNameLst>
                                          <p:attrName>style.visibility</p:attrName>
                                        </p:attrNameLst>
                                      </p:cBhvr>
                                      <p:to>
                                        <p:strVal val="visible"/>
                                      </p:to>
                                    </p:set>
                                    <p:animEffect transition="in" filter="fade">
                                      <p:cBhvr>
                                        <p:cTn id="26" dur="1000"/>
                                        <p:tgtEl>
                                          <p:spTgt spid="867"/>
                                        </p:tgtEl>
                                      </p:cBhvr>
                                    </p:animEffect>
                                  </p:childTnLst>
                                </p:cTn>
                              </p:par>
                              <p:par>
                                <p:cTn id="27" presetID="10" presetClass="entr" presetSubtype="0" fill="hold" nodeType="withEffect">
                                  <p:stCondLst>
                                    <p:cond delay="0"/>
                                  </p:stCondLst>
                                  <p:childTnLst>
                                    <p:set>
                                      <p:cBhvr>
                                        <p:cTn id="28" dur="1" fill="hold">
                                          <p:stCondLst>
                                            <p:cond delay="0"/>
                                          </p:stCondLst>
                                        </p:cTn>
                                        <p:tgtEl>
                                          <p:spTgt spid="868"/>
                                        </p:tgtEl>
                                        <p:attrNameLst>
                                          <p:attrName>style.visibility</p:attrName>
                                        </p:attrNameLst>
                                      </p:cBhvr>
                                      <p:to>
                                        <p:strVal val="visible"/>
                                      </p:to>
                                    </p:set>
                                    <p:animEffect transition="in" filter="fade">
                                      <p:cBhvr>
                                        <p:cTn id="29" dur="1000"/>
                                        <p:tgtEl>
                                          <p:spTgt spid="868"/>
                                        </p:tgtEl>
                                      </p:cBhvr>
                                    </p:animEffect>
                                  </p:childTnLst>
                                </p:cTn>
                              </p:par>
                              <p:par>
                                <p:cTn id="30" presetID="10" presetClass="entr" presetSubtype="0" fill="hold" nodeType="withEffect">
                                  <p:stCondLst>
                                    <p:cond delay="0"/>
                                  </p:stCondLst>
                                  <p:childTnLst>
                                    <p:set>
                                      <p:cBhvr>
                                        <p:cTn id="31" dur="1" fill="hold">
                                          <p:stCondLst>
                                            <p:cond delay="0"/>
                                          </p:stCondLst>
                                        </p:cTn>
                                        <p:tgtEl>
                                          <p:spTgt spid="871"/>
                                        </p:tgtEl>
                                        <p:attrNameLst>
                                          <p:attrName>style.visibility</p:attrName>
                                        </p:attrNameLst>
                                      </p:cBhvr>
                                      <p:to>
                                        <p:strVal val="visible"/>
                                      </p:to>
                                    </p:set>
                                    <p:animEffect transition="in" filter="fade">
                                      <p:cBhvr>
                                        <p:cTn id="32" dur="1000"/>
                                        <p:tgtEl>
                                          <p:spTgt spid="871"/>
                                        </p:tgtEl>
                                      </p:cBhvr>
                                    </p:animEffect>
                                  </p:childTnLst>
                                </p:cTn>
                              </p:par>
                              <p:par>
                                <p:cTn id="33" presetID="10" presetClass="entr" presetSubtype="0" fill="hold" nodeType="withEffect">
                                  <p:stCondLst>
                                    <p:cond delay="0"/>
                                  </p:stCondLst>
                                  <p:childTnLst>
                                    <p:set>
                                      <p:cBhvr>
                                        <p:cTn id="34" dur="1" fill="hold">
                                          <p:stCondLst>
                                            <p:cond delay="0"/>
                                          </p:stCondLst>
                                        </p:cTn>
                                        <p:tgtEl>
                                          <p:spTgt spid="872"/>
                                        </p:tgtEl>
                                        <p:attrNameLst>
                                          <p:attrName>style.visibility</p:attrName>
                                        </p:attrNameLst>
                                      </p:cBhvr>
                                      <p:to>
                                        <p:strVal val="visible"/>
                                      </p:to>
                                    </p:set>
                                    <p:animEffect transition="in" filter="fade">
                                      <p:cBhvr>
                                        <p:cTn id="35" dur="1000"/>
                                        <p:tgtEl>
                                          <p:spTgt spid="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62"/>
          <p:cNvSpPr txBox="1">
            <a:spLocks noGrp="1"/>
          </p:cNvSpPr>
          <p:nvPr>
            <p:ph type="title"/>
          </p:nvPr>
        </p:nvSpPr>
        <p:spPr>
          <a:xfrm>
            <a:off x="1140500" y="213425"/>
            <a:ext cx="66723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Predictive Feature 3: Utilisation of Logistic Regression Model</a:t>
            </a:r>
            <a:endParaRPr sz="3000"/>
          </a:p>
        </p:txBody>
      </p:sp>
      <p:sp>
        <p:nvSpPr>
          <p:cNvPr id="878" name="Google Shape;878;p6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879" name="Google Shape;879;p62"/>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880" name="Google Shape;880;p62"/>
          <p:cNvPicPr preferRelativeResize="0"/>
          <p:nvPr/>
        </p:nvPicPr>
        <p:blipFill rotWithShape="1">
          <a:blip r:embed="rId3">
            <a:alphaModFix/>
          </a:blip>
          <a:srcRect l="3950" t="11757" r="34699" b="12387"/>
          <a:stretch/>
        </p:blipFill>
        <p:spPr>
          <a:xfrm>
            <a:off x="438975" y="1208950"/>
            <a:ext cx="3700725" cy="3660700"/>
          </a:xfrm>
          <a:prstGeom prst="rect">
            <a:avLst/>
          </a:prstGeom>
          <a:noFill/>
          <a:ln>
            <a:noFill/>
          </a:ln>
        </p:spPr>
      </p:pic>
      <p:pic>
        <p:nvPicPr>
          <p:cNvPr id="881" name="Google Shape;881;p62"/>
          <p:cNvPicPr preferRelativeResize="0"/>
          <p:nvPr/>
        </p:nvPicPr>
        <p:blipFill>
          <a:blip r:embed="rId4">
            <a:alphaModFix/>
          </a:blip>
          <a:stretch>
            <a:fillRect/>
          </a:stretch>
        </p:blipFill>
        <p:spPr>
          <a:xfrm>
            <a:off x="4956701" y="1335250"/>
            <a:ext cx="1025875" cy="1025875"/>
          </a:xfrm>
          <a:prstGeom prst="rect">
            <a:avLst/>
          </a:prstGeom>
          <a:noFill/>
          <a:ln>
            <a:noFill/>
          </a:ln>
        </p:spPr>
      </p:pic>
      <p:cxnSp>
        <p:nvCxnSpPr>
          <p:cNvPr id="882" name="Google Shape;882;p62"/>
          <p:cNvCxnSpPr/>
          <p:nvPr/>
        </p:nvCxnSpPr>
        <p:spPr>
          <a:xfrm rot="10800000" flipH="1">
            <a:off x="4269638" y="2912000"/>
            <a:ext cx="414000" cy="1800"/>
          </a:xfrm>
          <a:prstGeom prst="straightConnector1">
            <a:avLst/>
          </a:prstGeom>
          <a:noFill/>
          <a:ln w="28575" cap="flat" cmpd="sng">
            <a:solidFill>
              <a:srgbClr val="F0A7B7"/>
            </a:solidFill>
            <a:prstDash val="solid"/>
            <a:round/>
            <a:headEnd type="none" w="med" len="med"/>
            <a:tailEnd type="none" w="med" len="med"/>
          </a:ln>
        </p:spPr>
      </p:cxnSp>
      <p:cxnSp>
        <p:nvCxnSpPr>
          <p:cNvPr id="883" name="Google Shape;883;p62"/>
          <p:cNvCxnSpPr/>
          <p:nvPr/>
        </p:nvCxnSpPr>
        <p:spPr>
          <a:xfrm rot="10800000" flipH="1">
            <a:off x="4766138" y="2912000"/>
            <a:ext cx="414000" cy="1800"/>
          </a:xfrm>
          <a:prstGeom prst="straightConnector1">
            <a:avLst/>
          </a:prstGeom>
          <a:noFill/>
          <a:ln w="28575" cap="flat" cmpd="sng">
            <a:solidFill>
              <a:srgbClr val="F0A7B7"/>
            </a:solidFill>
            <a:prstDash val="solid"/>
            <a:round/>
            <a:headEnd type="none" w="med" len="med"/>
            <a:tailEnd type="none" w="med" len="med"/>
          </a:ln>
        </p:spPr>
      </p:cxnSp>
      <p:cxnSp>
        <p:nvCxnSpPr>
          <p:cNvPr id="884" name="Google Shape;884;p62"/>
          <p:cNvCxnSpPr/>
          <p:nvPr/>
        </p:nvCxnSpPr>
        <p:spPr>
          <a:xfrm rot="10800000" flipH="1">
            <a:off x="5262638" y="2912000"/>
            <a:ext cx="414000" cy="1800"/>
          </a:xfrm>
          <a:prstGeom prst="straightConnector1">
            <a:avLst/>
          </a:prstGeom>
          <a:noFill/>
          <a:ln w="28575" cap="flat" cmpd="sng">
            <a:solidFill>
              <a:srgbClr val="F0A7B7"/>
            </a:solidFill>
            <a:prstDash val="solid"/>
            <a:round/>
            <a:headEnd type="none" w="med" len="med"/>
            <a:tailEnd type="none" w="med" len="med"/>
          </a:ln>
        </p:spPr>
      </p:cxnSp>
      <p:cxnSp>
        <p:nvCxnSpPr>
          <p:cNvPr id="885" name="Google Shape;885;p62"/>
          <p:cNvCxnSpPr/>
          <p:nvPr/>
        </p:nvCxnSpPr>
        <p:spPr>
          <a:xfrm rot="10800000" flipH="1">
            <a:off x="5759138" y="2912000"/>
            <a:ext cx="414000" cy="1800"/>
          </a:xfrm>
          <a:prstGeom prst="straightConnector1">
            <a:avLst/>
          </a:prstGeom>
          <a:noFill/>
          <a:ln w="28575" cap="flat" cmpd="sng">
            <a:solidFill>
              <a:srgbClr val="F0A7B7"/>
            </a:solidFill>
            <a:prstDash val="solid"/>
            <a:round/>
            <a:headEnd type="none" w="med" len="med"/>
            <a:tailEnd type="none" w="med" len="med"/>
          </a:ln>
        </p:spPr>
      </p:cxnSp>
      <p:cxnSp>
        <p:nvCxnSpPr>
          <p:cNvPr id="886" name="Google Shape;886;p62"/>
          <p:cNvCxnSpPr/>
          <p:nvPr/>
        </p:nvCxnSpPr>
        <p:spPr>
          <a:xfrm rot="10800000" flipH="1">
            <a:off x="6255638" y="2912000"/>
            <a:ext cx="414000" cy="1800"/>
          </a:xfrm>
          <a:prstGeom prst="straightConnector1">
            <a:avLst/>
          </a:prstGeom>
          <a:noFill/>
          <a:ln w="28575" cap="flat" cmpd="sng">
            <a:solidFill>
              <a:srgbClr val="F0A7B7"/>
            </a:solidFill>
            <a:prstDash val="solid"/>
            <a:round/>
            <a:headEnd type="none" w="med" len="med"/>
            <a:tailEnd type="stealth" w="med" len="med"/>
          </a:ln>
        </p:spPr>
      </p:cxnSp>
      <p:sp>
        <p:nvSpPr>
          <p:cNvPr id="887" name="Google Shape;887;p62"/>
          <p:cNvSpPr txBox="1"/>
          <p:nvPr/>
        </p:nvSpPr>
        <p:spPr>
          <a:xfrm>
            <a:off x="4174550" y="2239600"/>
            <a:ext cx="259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Running our Logistic Regression Model…</a:t>
            </a:r>
            <a:endParaRPr b="1">
              <a:solidFill>
                <a:schemeClr val="dk1"/>
              </a:solidFill>
              <a:latin typeface="PT Sans"/>
              <a:ea typeface="PT Sans"/>
              <a:cs typeface="PT Sans"/>
              <a:sym typeface="PT Sans"/>
            </a:endParaRPr>
          </a:p>
        </p:txBody>
      </p:sp>
      <p:sp>
        <p:nvSpPr>
          <p:cNvPr id="888" name="Google Shape;888;p62"/>
          <p:cNvSpPr/>
          <p:nvPr/>
        </p:nvSpPr>
        <p:spPr>
          <a:xfrm>
            <a:off x="4509350" y="3144150"/>
            <a:ext cx="1920600" cy="10260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u="sng">
                <a:solidFill>
                  <a:schemeClr val="dk1"/>
                </a:solidFill>
                <a:latin typeface="PT Sans"/>
                <a:ea typeface="PT Sans"/>
                <a:cs typeface="PT Sans"/>
                <a:sym typeface="PT Sans"/>
              </a:rPr>
              <a:t>Results generated</a:t>
            </a:r>
            <a:endParaRPr b="1" u="sng">
              <a:solidFill>
                <a:schemeClr val="dk1"/>
              </a:solidFill>
              <a:latin typeface="PT Sans"/>
              <a:ea typeface="PT Sans"/>
              <a:cs typeface="PT Sans"/>
              <a:sym typeface="PT Sans"/>
            </a:endParaRPr>
          </a:p>
          <a:p>
            <a:pPr marL="0" lvl="0" indent="0" algn="ctr" rtl="0">
              <a:lnSpc>
                <a:spcPct val="115000"/>
              </a:lnSpc>
              <a:spcBef>
                <a:spcPts val="0"/>
              </a:spcBef>
              <a:spcAft>
                <a:spcPts val="0"/>
              </a:spcAft>
              <a:buNone/>
            </a:pPr>
            <a:r>
              <a:rPr lang="en" b="1">
                <a:solidFill>
                  <a:schemeClr val="dk1"/>
                </a:solidFill>
                <a:latin typeface="PT Sans"/>
                <a:ea typeface="PT Sans"/>
                <a:cs typeface="PT Sans"/>
                <a:sym typeface="PT Sans"/>
              </a:rPr>
              <a:t>At risk for CVD: Yes</a:t>
            </a:r>
            <a:endParaRPr b="1">
              <a:solidFill>
                <a:schemeClr val="dk1"/>
              </a:solidFill>
              <a:latin typeface="PT Sans"/>
              <a:ea typeface="PT Sans"/>
              <a:cs typeface="PT Sans"/>
              <a:sym typeface="PT Sans"/>
            </a:endParaRPr>
          </a:p>
          <a:p>
            <a:pPr marL="0" lvl="0" indent="0" algn="ctr" rtl="0">
              <a:spcBef>
                <a:spcPts val="0"/>
              </a:spcBef>
              <a:spcAft>
                <a:spcPts val="0"/>
              </a:spcAft>
              <a:buNone/>
            </a:pPr>
            <a:r>
              <a:rPr lang="en" b="1">
                <a:solidFill>
                  <a:schemeClr val="dk1"/>
                </a:solidFill>
                <a:latin typeface="PT Sans"/>
                <a:ea typeface="PT Sans"/>
                <a:cs typeface="PT Sans"/>
                <a:sym typeface="PT Sans"/>
              </a:rPr>
              <a:t>Probability: 0.805</a:t>
            </a:r>
            <a:endParaRPr b="1">
              <a:solidFill>
                <a:schemeClr val="dk1"/>
              </a:solidFill>
              <a:latin typeface="PT Sans"/>
              <a:ea typeface="PT Sans"/>
              <a:cs typeface="PT Sans"/>
              <a:sym typeface="PT Sans"/>
            </a:endParaRPr>
          </a:p>
        </p:txBody>
      </p:sp>
      <p:pic>
        <p:nvPicPr>
          <p:cNvPr id="889" name="Google Shape;889;p62"/>
          <p:cNvPicPr preferRelativeResize="0"/>
          <p:nvPr/>
        </p:nvPicPr>
        <p:blipFill rotWithShape="1">
          <a:blip r:embed="rId5">
            <a:alphaModFix/>
          </a:blip>
          <a:srcRect l="2594" t="13424" r="67612" b="11618"/>
          <a:stretch/>
        </p:blipFill>
        <p:spPr>
          <a:xfrm>
            <a:off x="6812475" y="1206588"/>
            <a:ext cx="1821050" cy="3665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1"/>
                                        </p:tgtEl>
                                        <p:attrNameLst>
                                          <p:attrName>style.visibility</p:attrName>
                                        </p:attrNameLst>
                                      </p:cBhvr>
                                      <p:to>
                                        <p:strVal val="visible"/>
                                      </p:to>
                                    </p:set>
                                    <p:animEffect transition="in" filter="fade">
                                      <p:cBhvr>
                                        <p:cTn id="12" dur="300"/>
                                        <p:tgtEl>
                                          <p:spTgt spid="881"/>
                                        </p:tgtEl>
                                      </p:cBhvr>
                                    </p:animEffect>
                                  </p:childTnLst>
                                </p:cTn>
                              </p:par>
                              <p:par>
                                <p:cTn id="13" presetID="10" presetClass="entr" presetSubtype="0" fill="hold" nodeType="withEffect">
                                  <p:stCondLst>
                                    <p:cond delay="0"/>
                                  </p:stCondLst>
                                  <p:childTnLst>
                                    <p:set>
                                      <p:cBhvr>
                                        <p:cTn id="14" dur="1" fill="hold">
                                          <p:stCondLst>
                                            <p:cond delay="0"/>
                                          </p:stCondLst>
                                        </p:cTn>
                                        <p:tgtEl>
                                          <p:spTgt spid="887"/>
                                        </p:tgtEl>
                                        <p:attrNameLst>
                                          <p:attrName>style.visibility</p:attrName>
                                        </p:attrNameLst>
                                      </p:cBhvr>
                                      <p:to>
                                        <p:strVal val="visible"/>
                                      </p:to>
                                    </p:set>
                                    <p:animEffect transition="in" filter="fade">
                                      <p:cBhvr>
                                        <p:cTn id="15" dur="300"/>
                                        <p:tgtEl>
                                          <p:spTgt spid="887"/>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882"/>
                                        </p:tgtEl>
                                        <p:attrNameLst>
                                          <p:attrName>style.visibility</p:attrName>
                                        </p:attrNameLst>
                                      </p:cBhvr>
                                      <p:to>
                                        <p:strVal val="visible"/>
                                      </p:to>
                                    </p:set>
                                    <p:animEffect transition="in" filter="fade">
                                      <p:cBhvr>
                                        <p:cTn id="19" dur="300"/>
                                        <p:tgtEl>
                                          <p:spTgt spid="882"/>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883"/>
                                        </p:tgtEl>
                                        <p:attrNameLst>
                                          <p:attrName>style.visibility</p:attrName>
                                        </p:attrNameLst>
                                      </p:cBhvr>
                                      <p:to>
                                        <p:strVal val="visible"/>
                                      </p:to>
                                    </p:set>
                                    <p:animEffect transition="in" filter="fade">
                                      <p:cBhvr>
                                        <p:cTn id="23" dur="300"/>
                                        <p:tgtEl>
                                          <p:spTgt spid="883"/>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884"/>
                                        </p:tgtEl>
                                        <p:attrNameLst>
                                          <p:attrName>style.visibility</p:attrName>
                                        </p:attrNameLst>
                                      </p:cBhvr>
                                      <p:to>
                                        <p:strVal val="visible"/>
                                      </p:to>
                                    </p:set>
                                    <p:animEffect transition="in" filter="fade">
                                      <p:cBhvr>
                                        <p:cTn id="27" dur="300"/>
                                        <p:tgtEl>
                                          <p:spTgt spid="884"/>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885"/>
                                        </p:tgtEl>
                                        <p:attrNameLst>
                                          <p:attrName>style.visibility</p:attrName>
                                        </p:attrNameLst>
                                      </p:cBhvr>
                                      <p:to>
                                        <p:strVal val="visible"/>
                                      </p:to>
                                    </p:set>
                                    <p:animEffect transition="in" filter="fade">
                                      <p:cBhvr>
                                        <p:cTn id="31" dur="400"/>
                                        <p:tgtEl>
                                          <p:spTgt spid="885"/>
                                        </p:tgtEl>
                                      </p:cBhvr>
                                    </p:animEffect>
                                  </p:childTnLst>
                                </p:cTn>
                              </p:par>
                            </p:childTnLst>
                          </p:cTn>
                        </p:par>
                        <p:par>
                          <p:cTn id="32" fill="hold">
                            <p:stCondLst>
                              <p:cond delay="1600"/>
                            </p:stCondLst>
                            <p:childTnLst>
                              <p:par>
                                <p:cTn id="33" presetID="10" presetClass="entr" presetSubtype="0" fill="hold" nodeType="afterEffect">
                                  <p:stCondLst>
                                    <p:cond delay="0"/>
                                  </p:stCondLst>
                                  <p:childTnLst>
                                    <p:set>
                                      <p:cBhvr>
                                        <p:cTn id="34" dur="1" fill="hold">
                                          <p:stCondLst>
                                            <p:cond delay="0"/>
                                          </p:stCondLst>
                                        </p:cTn>
                                        <p:tgtEl>
                                          <p:spTgt spid="886"/>
                                        </p:tgtEl>
                                        <p:attrNameLst>
                                          <p:attrName>style.visibility</p:attrName>
                                        </p:attrNameLst>
                                      </p:cBhvr>
                                      <p:to>
                                        <p:strVal val="visible"/>
                                      </p:to>
                                    </p:set>
                                    <p:animEffect transition="in" filter="fade">
                                      <p:cBhvr>
                                        <p:cTn id="35" dur="300"/>
                                        <p:tgtEl>
                                          <p:spTgt spid="886"/>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888"/>
                                        </p:tgtEl>
                                        <p:attrNameLst>
                                          <p:attrName>style.visibility</p:attrName>
                                        </p:attrNameLst>
                                      </p:cBhvr>
                                      <p:to>
                                        <p:strVal val="visible"/>
                                      </p:to>
                                    </p:set>
                                    <p:animEffect transition="in" filter="fade">
                                      <p:cBhvr>
                                        <p:cTn id="39" dur="300"/>
                                        <p:tgtEl>
                                          <p:spTgt spid="888"/>
                                        </p:tgtEl>
                                      </p:cBhvr>
                                    </p:animEffect>
                                  </p:childTnLst>
                                </p:cTn>
                              </p:par>
                              <p:par>
                                <p:cTn id="40" presetID="10" presetClass="entr" presetSubtype="0" fill="hold" nodeType="withEffect">
                                  <p:stCondLst>
                                    <p:cond delay="0"/>
                                  </p:stCondLst>
                                  <p:childTnLst>
                                    <p:set>
                                      <p:cBhvr>
                                        <p:cTn id="41" dur="1" fill="hold">
                                          <p:stCondLst>
                                            <p:cond delay="0"/>
                                          </p:stCondLst>
                                        </p:cTn>
                                        <p:tgtEl>
                                          <p:spTgt spid="889"/>
                                        </p:tgtEl>
                                        <p:attrNameLst>
                                          <p:attrName>style.visibility</p:attrName>
                                        </p:attrNameLst>
                                      </p:cBhvr>
                                      <p:to>
                                        <p:strVal val="visible"/>
                                      </p:to>
                                    </p:set>
                                    <p:animEffect transition="in" filter="fade">
                                      <p:cBhvr>
                                        <p:cTn id="42" dur="300"/>
                                        <p:tgtEl>
                                          <p:spTgt spid="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63"/>
          <p:cNvSpPr txBox="1">
            <a:spLocks noGrp="1"/>
          </p:cNvSpPr>
          <p:nvPr>
            <p:ph type="title"/>
          </p:nvPr>
        </p:nvSpPr>
        <p:spPr>
          <a:xfrm>
            <a:off x="750600" y="410125"/>
            <a:ext cx="7642800" cy="6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Preventive Features: At risk for CVD</a:t>
            </a:r>
            <a:endParaRPr sz="3000"/>
          </a:p>
        </p:txBody>
      </p:sp>
      <p:sp>
        <p:nvSpPr>
          <p:cNvPr id="895" name="Google Shape;895;p6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896" name="Google Shape;896;p63"/>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897" name="Google Shape;897;p63"/>
          <p:cNvPicPr preferRelativeResize="0"/>
          <p:nvPr/>
        </p:nvPicPr>
        <p:blipFill rotWithShape="1">
          <a:blip r:embed="rId3">
            <a:alphaModFix/>
          </a:blip>
          <a:srcRect l="34138" t="13422" r="34551" b="13312"/>
          <a:stretch/>
        </p:blipFill>
        <p:spPr>
          <a:xfrm>
            <a:off x="3410939" y="1132285"/>
            <a:ext cx="1936655" cy="3671380"/>
          </a:xfrm>
          <a:prstGeom prst="rect">
            <a:avLst/>
          </a:prstGeom>
          <a:noFill/>
          <a:ln>
            <a:noFill/>
          </a:ln>
        </p:spPr>
      </p:pic>
      <p:pic>
        <p:nvPicPr>
          <p:cNvPr id="898" name="Google Shape;898;p63"/>
          <p:cNvPicPr preferRelativeResize="0"/>
          <p:nvPr/>
        </p:nvPicPr>
        <p:blipFill rotWithShape="1">
          <a:blip r:embed="rId4">
            <a:alphaModFix/>
          </a:blip>
          <a:srcRect l="34556" t="12712" r="34688" b="12638"/>
          <a:stretch/>
        </p:blipFill>
        <p:spPr>
          <a:xfrm>
            <a:off x="379030" y="1100425"/>
            <a:ext cx="1899530" cy="3735100"/>
          </a:xfrm>
          <a:prstGeom prst="rect">
            <a:avLst/>
          </a:prstGeom>
          <a:noFill/>
          <a:ln>
            <a:noFill/>
          </a:ln>
        </p:spPr>
      </p:pic>
      <p:pic>
        <p:nvPicPr>
          <p:cNvPr id="899" name="Google Shape;899;p63"/>
          <p:cNvPicPr preferRelativeResize="0"/>
          <p:nvPr/>
        </p:nvPicPr>
        <p:blipFill rotWithShape="1">
          <a:blip r:embed="rId3">
            <a:alphaModFix/>
          </a:blip>
          <a:srcRect l="65796" t="13422" r="2893" b="13312"/>
          <a:stretch/>
        </p:blipFill>
        <p:spPr>
          <a:xfrm>
            <a:off x="5596749" y="1132305"/>
            <a:ext cx="1936640" cy="3671348"/>
          </a:xfrm>
          <a:prstGeom prst="rect">
            <a:avLst/>
          </a:prstGeom>
          <a:noFill/>
          <a:ln>
            <a:noFill/>
          </a:ln>
        </p:spPr>
      </p:pic>
      <p:cxnSp>
        <p:nvCxnSpPr>
          <p:cNvPr id="900" name="Google Shape;900;p63"/>
          <p:cNvCxnSpPr/>
          <p:nvPr/>
        </p:nvCxnSpPr>
        <p:spPr>
          <a:xfrm>
            <a:off x="2351644" y="3123377"/>
            <a:ext cx="1059300" cy="0"/>
          </a:xfrm>
          <a:prstGeom prst="straightConnector1">
            <a:avLst/>
          </a:prstGeom>
          <a:noFill/>
          <a:ln w="28575" cap="flat" cmpd="sng">
            <a:solidFill>
              <a:srgbClr val="F0A7B7"/>
            </a:solidFill>
            <a:prstDash val="solid"/>
            <a:round/>
            <a:headEnd type="none" w="med" len="med"/>
            <a:tailEnd type="stealth" w="med" len="med"/>
          </a:ln>
        </p:spPr>
      </p:cxnSp>
      <p:sp>
        <p:nvSpPr>
          <p:cNvPr id="901" name="Google Shape;901;p63"/>
          <p:cNvSpPr txBox="1"/>
          <p:nvPr/>
        </p:nvSpPr>
        <p:spPr>
          <a:xfrm>
            <a:off x="2178631" y="2446574"/>
            <a:ext cx="138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1. Personalised Health Advice</a:t>
            </a:r>
            <a:endParaRPr/>
          </a:p>
        </p:txBody>
      </p:sp>
      <p:pic>
        <p:nvPicPr>
          <p:cNvPr id="902" name="Google Shape;902;p63"/>
          <p:cNvPicPr preferRelativeResize="0"/>
          <p:nvPr/>
        </p:nvPicPr>
        <p:blipFill rotWithShape="1">
          <a:blip r:embed="rId4">
            <a:alphaModFix/>
          </a:blip>
          <a:srcRect l="37880" t="51755" r="37904" b="33975"/>
          <a:stretch/>
        </p:blipFill>
        <p:spPr>
          <a:xfrm>
            <a:off x="414054" y="3024398"/>
            <a:ext cx="1829505" cy="873292"/>
          </a:xfrm>
          <a:prstGeom prst="rect">
            <a:avLst/>
          </a:prstGeom>
          <a:noFill/>
          <a:ln w="38100" cap="flat" cmpd="sng">
            <a:solidFill>
              <a:schemeClr val="dk2"/>
            </a:solidFill>
            <a:prstDash val="solid"/>
            <a:round/>
            <a:headEnd type="none" w="sm" len="sm"/>
            <a:tailEnd type="none" w="sm" len="sm"/>
          </a:ln>
        </p:spPr>
      </p:pic>
      <p:sp>
        <p:nvSpPr>
          <p:cNvPr id="903" name="Google Shape;903;p63"/>
          <p:cNvSpPr txBox="1"/>
          <p:nvPr/>
        </p:nvSpPr>
        <p:spPr>
          <a:xfrm>
            <a:off x="7533399" y="2417975"/>
            <a:ext cx="1306500" cy="831300"/>
          </a:xfrm>
          <a:prstGeom prst="rect">
            <a:avLst/>
          </a:prstGeom>
          <a:noFill/>
          <a:ln w="28575" cap="flat" cmpd="sng">
            <a:solidFill>
              <a:srgbClr val="F0A7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2. Scheduled Check-up Notifications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
                                        <p:tgtEl>
                                          <p:spTgt spid="898"/>
                                        </p:tgtEl>
                                      </p:cBhvr>
                                    </p:animEffect>
                                  </p:childTnLst>
                                </p:cTn>
                              </p:par>
                              <p:par>
                                <p:cTn id="11" presetID="10" presetClass="entr" presetSubtype="0" fill="hold" nodeType="withEffect">
                                  <p:stCondLst>
                                    <p:cond delay="0"/>
                                  </p:stCondLst>
                                  <p:childTnLst>
                                    <p:set>
                                      <p:cBhvr>
                                        <p:cTn id="12" dur="1" fill="hold">
                                          <p:stCondLst>
                                            <p:cond delay="0"/>
                                          </p:stCondLst>
                                        </p:cTn>
                                        <p:tgtEl>
                                          <p:spTgt spid="900"/>
                                        </p:tgtEl>
                                        <p:attrNameLst>
                                          <p:attrName>style.visibility</p:attrName>
                                        </p:attrNameLst>
                                      </p:cBhvr>
                                      <p:to>
                                        <p:strVal val="visible"/>
                                      </p:to>
                                    </p:set>
                                    <p:animEffect transition="in" filter="fade">
                                      <p:cBhvr>
                                        <p:cTn id="13" dur="1000"/>
                                        <p:tgtEl>
                                          <p:spTgt spid="900"/>
                                        </p:tgtEl>
                                      </p:cBhvr>
                                    </p:animEffect>
                                  </p:childTnLst>
                                </p:cTn>
                              </p:par>
                              <p:par>
                                <p:cTn id="14" presetID="10" presetClass="entr" presetSubtype="0" fill="hold" nodeType="withEffect">
                                  <p:stCondLst>
                                    <p:cond delay="0"/>
                                  </p:stCondLst>
                                  <p:childTnLst>
                                    <p:set>
                                      <p:cBhvr>
                                        <p:cTn id="15" dur="1" fill="hold">
                                          <p:stCondLst>
                                            <p:cond delay="0"/>
                                          </p:stCondLst>
                                        </p:cTn>
                                        <p:tgtEl>
                                          <p:spTgt spid="901"/>
                                        </p:tgtEl>
                                        <p:attrNameLst>
                                          <p:attrName>style.visibility</p:attrName>
                                        </p:attrNameLst>
                                      </p:cBhvr>
                                      <p:to>
                                        <p:strVal val="visible"/>
                                      </p:to>
                                    </p:set>
                                    <p:animEffect transition="in" filter="fade">
                                      <p:cBhvr>
                                        <p:cTn id="16" dur="1000"/>
                                        <p:tgtEl>
                                          <p:spTgt spid="901"/>
                                        </p:tgtEl>
                                      </p:cBhvr>
                                    </p:animEffect>
                                  </p:childTnLst>
                                </p:cTn>
                              </p:par>
                              <p:par>
                                <p:cTn id="17" presetID="10" presetClass="entr" presetSubtype="0" fill="hold" nodeType="withEffect">
                                  <p:stCondLst>
                                    <p:cond delay="0"/>
                                  </p:stCondLst>
                                  <p:childTnLst>
                                    <p:set>
                                      <p:cBhvr>
                                        <p:cTn id="18" dur="1" fill="hold">
                                          <p:stCondLst>
                                            <p:cond delay="0"/>
                                          </p:stCondLst>
                                        </p:cTn>
                                        <p:tgtEl>
                                          <p:spTgt spid="902"/>
                                        </p:tgtEl>
                                        <p:attrNameLst>
                                          <p:attrName>style.visibility</p:attrName>
                                        </p:attrNameLst>
                                      </p:cBhvr>
                                      <p:to>
                                        <p:strVal val="visible"/>
                                      </p:to>
                                    </p:set>
                                    <p:animEffect transition="in" filter="fade">
                                      <p:cBhvr>
                                        <p:cTn id="19" dur="1000"/>
                                        <p:tgtEl>
                                          <p:spTgt spid="90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99"/>
                                        </p:tgtEl>
                                        <p:attrNameLst>
                                          <p:attrName>style.visibility</p:attrName>
                                        </p:attrNameLst>
                                      </p:cBhvr>
                                      <p:to>
                                        <p:strVal val="visible"/>
                                      </p:to>
                                    </p:set>
                                    <p:animEffect transition="in" filter="fade">
                                      <p:cBhvr>
                                        <p:cTn id="24" dur="1000"/>
                                        <p:tgtEl>
                                          <p:spTgt spid="899"/>
                                        </p:tgtEl>
                                      </p:cBhvr>
                                    </p:animEffect>
                                  </p:childTnLst>
                                </p:cTn>
                              </p:par>
                              <p:par>
                                <p:cTn id="25" presetID="10" presetClass="entr" presetSubtype="0" fill="hold" nodeType="withEffect">
                                  <p:stCondLst>
                                    <p:cond delay="0"/>
                                  </p:stCondLst>
                                  <p:childTnLst>
                                    <p:set>
                                      <p:cBhvr>
                                        <p:cTn id="26" dur="1" fill="hold">
                                          <p:stCondLst>
                                            <p:cond delay="0"/>
                                          </p:stCondLst>
                                        </p:cTn>
                                        <p:tgtEl>
                                          <p:spTgt spid="903"/>
                                        </p:tgtEl>
                                        <p:attrNameLst>
                                          <p:attrName>style.visibility</p:attrName>
                                        </p:attrNameLst>
                                      </p:cBhvr>
                                      <p:to>
                                        <p:strVal val="visible"/>
                                      </p:to>
                                    </p:set>
                                    <p:animEffect transition="in" filter="fade">
                                      <p:cBhvr>
                                        <p:cTn id="27" dur="1000"/>
                                        <p:tgtEl>
                                          <p:spTgt spid="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6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909" name="Google Shape;909;p64"/>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sp>
        <p:nvSpPr>
          <p:cNvPr id="910" name="Google Shape;910;p64"/>
          <p:cNvSpPr txBox="1">
            <a:spLocks noGrp="1"/>
          </p:cNvSpPr>
          <p:nvPr>
            <p:ph type="title"/>
          </p:nvPr>
        </p:nvSpPr>
        <p:spPr>
          <a:xfrm>
            <a:off x="903000" y="410125"/>
            <a:ext cx="7642800" cy="6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Preventive Features: Not at risk</a:t>
            </a:r>
            <a:endParaRPr sz="3000"/>
          </a:p>
        </p:txBody>
      </p:sp>
      <p:pic>
        <p:nvPicPr>
          <p:cNvPr id="911" name="Google Shape;911;p64"/>
          <p:cNvPicPr preferRelativeResize="0"/>
          <p:nvPr/>
        </p:nvPicPr>
        <p:blipFill rotWithShape="1">
          <a:blip r:embed="rId3">
            <a:alphaModFix/>
          </a:blip>
          <a:srcRect l="17629" t="13002" r="18168" b="12653"/>
          <a:stretch/>
        </p:blipFill>
        <p:spPr>
          <a:xfrm>
            <a:off x="1987618" y="1100425"/>
            <a:ext cx="4101955" cy="3800076"/>
          </a:xfrm>
          <a:prstGeom prst="rect">
            <a:avLst/>
          </a:prstGeom>
          <a:noFill/>
          <a:ln>
            <a:noFill/>
          </a:ln>
        </p:spPr>
      </p:pic>
      <p:sp>
        <p:nvSpPr>
          <p:cNvPr id="912" name="Google Shape;912;p64"/>
          <p:cNvSpPr/>
          <p:nvPr/>
        </p:nvSpPr>
        <p:spPr>
          <a:xfrm>
            <a:off x="6227525" y="2213575"/>
            <a:ext cx="2082900" cy="15093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Font typeface="PT Sans"/>
              <a:buChar char="●"/>
            </a:pPr>
            <a:r>
              <a:rPr lang="en" sz="1500" b="1">
                <a:solidFill>
                  <a:schemeClr val="dk1"/>
                </a:solidFill>
                <a:latin typeface="PT Sans"/>
                <a:ea typeface="PT Sans"/>
                <a:cs typeface="PT Sans"/>
                <a:sym typeface="PT Sans"/>
              </a:rPr>
              <a:t>Educational information</a:t>
            </a:r>
            <a:r>
              <a:rPr lang="en" sz="1500">
                <a:solidFill>
                  <a:schemeClr val="dk1"/>
                </a:solidFill>
                <a:latin typeface="PT Sans"/>
                <a:ea typeface="PT Sans"/>
                <a:cs typeface="PT Sans"/>
                <a:sym typeface="PT Sans"/>
              </a:rPr>
              <a:t> about CVD</a:t>
            </a:r>
            <a:endParaRPr sz="1500">
              <a:solidFill>
                <a:schemeClr val="dk1"/>
              </a:solidFill>
              <a:latin typeface="PT Sans"/>
              <a:ea typeface="PT Sans"/>
              <a:cs typeface="PT Sans"/>
              <a:sym typeface="PT Sans"/>
            </a:endParaRPr>
          </a:p>
          <a:p>
            <a:pPr marL="457200" lvl="0" indent="-323850" algn="l" rtl="0">
              <a:spcBef>
                <a:spcPts val="0"/>
              </a:spcBef>
              <a:spcAft>
                <a:spcPts val="0"/>
              </a:spcAft>
              <a:buClr>
                <a:schemeClr val="dk1"/>
              </a:buClr>
              <a:buSzPts val="1500"/>
              <a:buFont typeface="PT Sans"/>
              <a:buChar char="●"/>
            </a:pPr>
            <a:r>
              <a:rPr lang="en" sz="1500" b="1">
                <a:solidFill>
                  <a:schemeClr val="dk1"/>
                </a:solidFill>
                <a:latin typeface="PT Sans"/>
                <a:ea typeface="PT Sans"/>
                <a:cs typeface="PT Sans"/>
                <a:sym typeface="PT Sans"/>
              </a:rPr>
              <a:t>Raise awareness </a:t>
            </a:r>
            <a:r>
              <a:rPr lang="en" sz="1500">
                <a:solidFill>
                  <a:schemeClr val="dk1"/>
                </a:solidFill>
                <a:latin typeface="PT Sans"/>
                <a:ea typeface="PT Sans"/>
                <a:cs typeface="PT Sans"/>
                <a:sym typeface="PT Sans"/>
              </a:rPr>
              <a:t>even if they are not at risk</a:t>
            </a:r>
            <a:endParaRPr sz="1500">
              <a:solidFill>
                <a:schemeClr val="dk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Effect transition="in" filter="fade">
                                      <p:cBhvr>
                                        <p:cTn id="7" dur="1000"/>
                                        <p:tgtEl>
                                          <p:spTgt spid="911"/>
                                        </p:tgtEl>
                                      </p:cBhvr>
                                    </p:animEffect>
                                  </p:childTnLst>
                                </p:cTn>
                              </p:par>
                              <p:par>
                                <p:cTn id="8" presetID="10" presetClass="entr" presetSubtype="0" fill="hold" nodeType="withEffect">
                                  <p:stCondLst>
                                    <p:cond delay="0"/>
                                  </p:stCondLst>
                                  <p:childTnLst>
                                    <p:set>
                                      <p:cBhvr>
                                        <p:cTn id="9" dur="1" fill="hold">
                                          <p:stCondLst>
                                            <p:cond delay="0"/>
                                          </p:stCondLst>
                                        </p:cTn>
                                        <p:tgtEl>
                                          <p:spTgt spid="912"/>
                                        </p:tgtEl>
                                        <p:attrNameLst>
                                          <p:attrName>style.visibility</p:attrName>
                                        </p:attrNameLst>
                                      </p:cBhvr>
                                      <p:to>
                                        <p:strVal val="visible"/>
                                      </p:to>
                                    </p:set>
                                    <p:animEffect transition="in" filter="fade">
                                      <p:cBhvr>
                                        <p:cTn id="10" dur="1"/>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Preventive Features: For everyone</a:t>
            </a:r>
            <a:endParaRPr/>
          </a:p>
        </p:txBody>
      </p:sp>
      <p:sp>
        <p:nvSpPr>
          <p:cNvPr id="918" name="Google Shape;918;p6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919" name="Google Shape;919;p65"/>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920" name="Google Shape;920;p65"/>
          <p:cNvPicPr preferRelativeResize="0"/>
          <p:nvPr/>
        </p:nvPicPr>
        <p:blipFill rotWithShape="1">
          <a:blip r:embed="rId3">
            <a:alphaModFix/>
          </a:blip>
          <a:srcRect l="17384" t="12888" r="17650" b="13462"/>
          <a:stretch/>
        </p:blipFill>
        <p:spPr>
          <a:xfrm>
            <a:off x="1836159" y="1075475"/>
            <a:ext cx="4100080" cy="3718700"/>
          </a:xfrm>
          <a:prstGeom prst="rect">
            <a:avLst/>
          </a:prstGeom>
          <a:noFill/>
          <a:ln>
            <a:noFill/>
          </a:ln>
        </p:spPr>
      </p:pic>
      <p:sp>
        <p:nvSpPr>
          <p:cNvPr id="921" name="Google Shape;921;p65"/>
          <p:cNvSpPr/>
          <p:nvPr/>
        </p:nvSpPr>
        <p:spPr>
          <a:xfrm>
            <a:off x="6227525" y="2365975"/>
            <a:ext cx="2082900" cy="19752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Font typeface="PT Sans"/>
              <a:buChar char="●"/>
            </a:pPr>
            <a:r>
              <a:rPr lang="en" sz="1500" b="1">
                <a:solidFill>
                  <a:schemeClr val="dk1"/>
                </a:solidFill>
                <a:latin typeface="PT Sans"/>
                <a:ea typeface="PT Sans"/>
                <a:cs typeface="PT Sans"/>
                <a:sym typeface="PT Sans"/>
              </a:rPr>
              <a:t>Continuous monitoring </a:t>
            </a:r>
            <a:r>
              <a:rPr lang="en" sz="1500">
                <a:solidFill>
                  <a:schemeClr val="dk1"/>
                </a:solidFill>
                <a:latin typeface="PT Sans"/>
                <a:ea typeface="PT Sans"/>
                <a:cs typeface="PT Sans"/>
                <a:sym typeface="PT Sans"/>
              </a:rPr>
              <a:t>to </a:t>
            </a:r>
            <a:r>
              <a:rPr lang="en" sz="1500" b="1">
                <a:solidFill>
                  <a:schemeClr val="dk1"/>
                </a:solidFill>
                <a:latin typeface="PT Sans"/>
                <a:ea typeface="PT Sans"/>
                <a:cs typeface="PT Sans"/>
                <a:sym typeface="PT Sans"/>
              </a:rPr>
              <a:t>track improvements</a:t>
            </a:r>
            <a:endParaRPr sz="1500" b="1">
              <a:solidFill>
                <a:schemeClr val="dk1"/>
              </a:solidFill>
              <a:latin typeface="PT Sans"/>
              <a:ea typeface="PT Sans"/>
              <a:cs typeface="PT Sans"/>
              <a:sym typeface="PT Sans"/>
            </a:endParaRPr>
          </a:p>
          <a:p>
            <a:pPr marL="457200" lvl="0" indent="-323850" algn="l" rtl="0">
              <a:spcBef>
                <a:spcPts val="0"/>
              </a:spcBef>
              <a:spcAft>
                <a:spcPts val="0"/>
              </a:spcAft>
              <a:buClr>
                <a:schemeClr val="dk1"/>
              </a:buClr>
              <a:buSzPts val="1500"/>
              <a:buFont typeface="PT Sans"/>
              <a:buChar char="●"/>
            </a:pPr>
            <a:r>
              <a:rPr lang="en" sz="1500" b="1">
                <a:solidFill>
                  <a:schemeClr val="dk1"/>
                </a:solidFill>
                <a:latin typeface="PT Sans"/>
                <a:ea typeface="PT Sans"/>
                <a:cs typeface="PT Sans"/>
                <a:sym typeface="PT Sans"/>
              </a:rPr>
              <a:t>Dynamic adjustments </a:t>
            </a:r>
            <a:r>
              <a:rPr lang="en" sz="1500">
                <a:solidFill>
                  <a:schemeClr val="dk1"/>
                </a:solidFill>
                <a:latin typeface="PT Sans"/>
                <a:ea typeface="PT Sans"/>
                <a:cs typeface="PT Sans"/>
                <a:sym typeface="PT Sans"/>
              </a:rPr>
              <a:t>in health advice</a:t>
            </a:r>
            <a:endParaRPr sz="1500">
              <a:solidFill>
                <a:schemeClr val="dk1"/>
              </a:solidFill>
              <a:latin typeface="PT Sans"/>
              <a:ea typeface="PT Sans"/>
              <a:cs typeface="PT Sans"/>
              <a:sym typeface="PT Sans"/>
            </a:endParaRPr>
          </a:p>
        </p:txBody>
      </p:sp>
      <p:sp>
        <p:nvSpPr>
          <p:cNvPr id="922" name="Google Shape;922;p65"/>
          <p:cNvSpPr/>
          <p:nvPr/>
        </p:nvSpPr>
        <p:spPr>
          <a:xfrm>
            <a:off x="6227525" y="1416275"/>
            <a:ext cx="2082900" cy="821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T Sans"/>
                <a:ea typeface="PT Sans"/>
                <a:cs typeface="PT Sans"/>
                <a:sym typeface="PT Sans"/>
              </a:rPr>
              <a:t>Quarterly reminders to update Risk Assessment Form</a:t>
            </a:r>
            <a:endParaRPr sz="1500" b="1">
              <a:solidFill>
                <a:schemeClr val="dk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childTnLst>
                                </p:cTn>
                              </p:par>
                              <p:par>
                                <p:cTn id="8" presetID="10" presetClass="entr" presetSubtype="0" fill="hold" nodeType="withEffect">
                                  <p:stCondLst>
                                    <p:cond delay="0"/>
                                  </p:stCondLst>
                                  <p:childTnLst>
                                    <p:set>
                                      <p:cBhvr>
                                        <p:cTn id="9" dur="1" fill="hold">
                                          <p:stCondLst>
                                            <p:cond delay="0"/>
                                          </p:stCondLst>
                                        </p:cTn>
                                        <p:tgtEl>
                                          <p:spTgt spid="921"/>
                                        </p:tgtEl>
                                        <p:attrNameLst>
                                          <p:attrName>style.visibility</p:attrName>
                                        </p:attrNameLst>
                                      </p:cBhvr>
                                      <p:to>
                                        <p:strVal val="visible"/>
                                      </p:to>
                                    </p:set>
                                    <p:animEffect transition="in" filter="fade">
                                      <p:cBhvr>
                                        <p:cTn id="10" dur="1000"/>
                                        <p:tgtEl>
                                          <p:spTgt spid="921"/>
                                        </p:tgtEl>
                                      </p:cBhvr>
                                    </p:animEffect>
                                  </p:childTnLst>
                                </p:cTn>
                              </p:par>
                              <p:par>
                                <p:cTn id="11" presetID="10"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animEffect transition="in" filter="fade">
                                      <p:cBhvr>
                                        <p:cTn id="13"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a:spLocks noGrp="1"/>
          </p:cNvSpPr>
          <p:nvPr>
            <p:ph type="title"/>
          </p:nvPr>
        </p:nvSpPr>
        <p:spPr>
          <a:xfrm>
            <a:off x="2611200" y="275625"/>
            <a:ext cx="39216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Significance of Cardiovascular Disease</a:t>
            </a:r>
            <a:r>
              <a:rPr lang="en" sz="2400"/>
              <a:t> </a:t>
            </a:r>
            <a:endParaRPr sz="2400"/>
          </a:p>
        </p:txBody>
      </p:sp>
      <p:sp>
        <p:nvSpPr>
          <p:cNvPr id="351" name="Google Shape;351;p3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52" name="Google Shape;352;p30"/>
          <p:cNvSpPr txBox="1">
            <a:spLocks noGrp="1"/>
          </p:cNvSpPr>
          <p:nvPr>
            <p:ph type="title"/>
          </p:nvPr>
        </p:nvSpPr>
        <p:spPr>
          <a:xfrm>
            <a:off x="6347725" y="1357325"/>
            <a:ext cx="2367600" cy="6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1</a:t>
            </a:r>
            <a:r>
              <a:rPr lang="en" sz="2800"/>
              <a:t>  </a:t>
            </a:r>
            <a:r>
              <a:rPr lang="en" sz="2300" b="0"/>
              <a:t>in</a:t>
            </a:r>
            <a:r>
              <a:rPr lang="en" sz="2400"/>
              <a:t> </a:t>
            </a:r>
            <a:r>
              <a:rPr lang="en" sz="2800"/>
              <a:t> </a:t>
            </a:r>
            <a:r>
              <a:rPr lang="en" sz="3500"/>
              <a:t>3 </a:t>
            </a:r>
            <a:r>
              <a:rPr lang="en" sz="2000" b="0"/>
              <a:t>deaths</a:t>
            </a:r>
            <a:endParaRPr sz="2000" b="0"/>
          </a:p>
        </p:txBody>
      </p:sp>
      <p:pic>
        <p:nvPicPr>
          <p:cNvPr id="353" name="Google Shape;353;p30"/>
          <p:cNvPicPr preferRelativeResize="0"/>
          <p:nvPr/>
        </p:nvPicPr>
        <p:blipFill>
          <a:blip r:embed="rId3">
            <a:alphaModFix/>
          </a:blip>
          <a:stretch>
            <a:fillRect/>
          </a:stretch>
        </p:blipFill>
        <p:spPr>
          <a:xfrm>
            <a:off x="6302175" y="2311975"/>
            <a:ext cx="849400" cy="849400"/>
          </a:xfrm>
          <a:prstGeom prst="rect">
            <a:avLst/>
          </a:prstGeom>
          <a:noFill/>
          <a:ln>
            <a:noFill/>
          </a:ln>
        </p:spPr>
      </p:pic>
      <p:pic>
        <p:nvPicPr>
          <p:cNvPr id="354" name="Google Shape;354;p30"/>
          <p:cNvPicPr preferRelativeResize="0"/>
          <p:nvPr/>
        </p:nvPicPr>
        <p:blipFill>
          <a:blip r:embed="rId3">
            <a:alphaModFix/>
          </a:blip>
          <a:stretch>
            <a:fillRect/>
          </a:stretch>
        </p:blipFill>
        <p:spPr>
          <a:xfrm>
            <a:off x="7025400" y="2311975"/>
            <a:ext cx="849400" cy="849400"/>
          </a:xfrm>
          <a:prstGeom prst="rect">
            <a:avLst/>
          </a:prstGeom>
          <a:noFill/>
          <a:ln>
            <a:noFill/>
          </a:ln>
        </p:spPr>
      </p:pic>
      <p:pic>
        <p:nvPicPr>
          <p:cNvPr id="355" name="Google Shape;355;p30"/>
          <p:cNvPicPr preferRelativeResize="0"/>
          <p:nvPr/>
        </p:nvPicPr>
        <p:blipFill>
          <a:blip r:embed="rId3">
            <a:alphaModFix/>
          </a:blip>
          <a:stretch>
            <a:fillRect/>
          </a:stretch>
        </p:blipFill>
        <p:spPr>
          <a:xfrm>
            <a:off x="7734300" y="2311975"/>
            <a:ext cx="849400" cy="849400"/>
          </a:xfrm>
          <a:prstGeom prst="rect">
            <a:avLst/>
          </a:prstGeom>
          <a:noFill/>
          <a:ln>
            <a:noFill/>
          </a:ln>
        </p:spPr>
      </p:pic>
      <p:pic>
        <p:nvPicPr>
          <p:cNvPr id="356" name="Google Shape;356;p30"/>
          <p:cNvPicPr preferRelativeResize="0"/>
          <p:nvPr/>
        </p:nvPicPr>
        <p:blipFill>
          <a:blip r:embed="rId4">
            <a:alphaModFix/>
          </a:blip>
          <a:stretch>
            <a:fillRect/>
          </a:stretch>
        </p:blipFill>
        <p:spPr>
          <a:xfrm>
            <a:off x="6273198" y="2282998"/>
            <a:ext cx="907375" cy="907375"/>
          </a:xfrm>
          <a:prstGeom prst="rect">
            <a:avLst/>
          </a:prstGeom>
          <a:noFill/>
          <a:ln>
            <a:noFill/>
          </a:ln>
        </p:spPr>
      </p:pic>
      <p:sp>
        <p:nvSpPr>
          <p:cNvPr id="357" name="Google Shape;357;p30"/>
          <p:cNvSpPr txBox="1">
            <a:spLocks noGrp="1"/>
          </p:cNvSpPr>
          <p:nvPr>
            <p:ph type="title"/>
          </p:nvPr>
        </p:nvSpPr>
        <p:spPr>
          <a:xfrm>
            <a:off x="317025" y="1250750"/>
            <a:ext cx="25371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18 </a:t>
            </a:r>
            <a:r>
              <a:rPr lang="en" sz="3000"/>
              <a:t>million</a:t>
            </a:r>
            <a:r>
              <a:rPr lang="en" sz="2300"/>
              <a:t> </a:t>
            </a:r>
            <a:r>
              <a:rPr lang="en" sz="2000" b="0"/>
              <a:t>global deaths</a:t>
            </a:r>
            <a:endParaRPr sz="2000" b="0"/>
          </a:p>
        </p:txBody>
      </p:sp>
      <p:sp>
        <p:nvSpPr>
          <p:cNvPr id="358" name="Google Shape;358;p30"/>
          <p:cNvSpPr txBox="1">
            <a:spLocks noGrp="1"/>
          </p:cNvSpPr>
          <p:nvPr>
            <p:ph type="title"/>
          </p:nvPr>
        </p:nvSpPr>
        <p:spPr>
          <a:xfrm>
            <a:off x="3018900" y="2979200"/>
            <a:ext cx="3106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23 </a:t>
            </a:r>
            <a:r>
              <a:rPr lang="en" sz="2300"/>
              <a:t>lives</a:t>
            </a:r>
            <a:r>
              <a:rPr lang="en" sz="3500"/>
              <a:t> </a:t>
            </a:r>
            <a:r>
              <a:rPr lang="en" sz="2000" b="0"/>
              <a:t>lost</a:t>
            </a:r>
            <a:r>
              <a:rPr lang="en" sz="2000"/>
              <a:t> </a:t>
            </a:r>
            <a:r>
              <a:rPr lang="en" sz="2000" b="0"/>
              <a:t>daily</a:t>
            </a:r>
            <a:endParaRPr sz="2000" b="0"/>
          </a:p>
        </p:txBody>
      </p:sp>
      <p:pic>
        <p:nvPicPr>
          <p:cNvPr id="359" name="Google Shape;359;p30"/>
          <p:cNvPicPr preferRelativeResize="0"/>
          <p:nvPr/>
        </p:nvPicPr>
        <p:blipFill>
          <a:blip r:embed="rId5">
            <a:alphaModFix/>
          </a:blip>
          <a:stretch>
            <a:fillRect/>
          </a:stretch>
        </p:blipFill>
        <p:spPr>
          <a:xfrm>
            <a:off x="1158362" y="2394525"/>
            <a:ext cx="836724" cy="836724"/>
          </a:xfrm>
          <a:prstGeom prst="rect">
            <a:avLst/>
          </a:prstGeom>
          <a:noFill/>
          <a:ln>
            <a:noFill/>
          </a:ln>
        </p:spPr>
      </p:pic>
      <p:grpSp>
        <p:nvGrpSpPr>
          <p:cNvPr id="360" name="Google Shape;360;p30"/>
          <p:cNvGrpSpPr/>
          <p:nvPr/>
        </p:nvGrpSpPr>
        <p:grpSpPr>
          <a:xfrm>
            <a:off x="3982881" y="3662855"/>
            <a:ext cx="1178238" cy="1107173"/>
            <a:chOff x="3750913" y="3490225"/>
            <a:chExt cx="1029838" cy="1069526"/>
          </a:xfrm>
        </p:grpSpPr>
        <p:pic>
          <p:nvPicPr>
            <p:cNvPr id="361" name="Google Shape;361;p30"/>
            <p:cNvPicPr preferRelativeResize="0"/>
            <p:nvPr/>
          </p:nvPicPr>
          <p:blipFill>
            <a:blip r:embed="rId6">
              <a:alphaModFix/>
            </a:blip>
            <a:stretch>
              <a:fillRect/>
            </a:stretch>
          </p:blipFill>
          <p:spPr>
            <a:xfrm>
              <a:off x="3750913" y="3652375"/>
              <a:ext cx="907375" cy="907375"/>
            </a:xfrm>
            <a:prstGeom prst="rect">
              <a:avLst/>
            </a:prstGeom>
            <a:noFill/>
            <a:ln>
              <a:noFill/>
            </a:ln>
          </p:spPr>
        </p:pic>
        <p:pic>
          <p:nvPicPr>
            <p:cNvPr id="362" name="Google Shape;362;p30"/>
            <p:cNvPicPr preferRelativeResize="0"/>
            <p:nvPr/>
          </p:nvPicPr>
          <p:blipFill>
            <a:blip r:embed="rId7">
              <a:alphaModFix/>
            </a:blip>
            <a:stretch>
              <a:fillRect/>
            </a:stretch>
          </p:blipFill>
          <p:spPr>
            <a:xfrm>
              <a:off x="4156725" y="3490225"/>
              <a:ext cx="624026" cy="624026"/>
            </a:xfrm>
            <a:prstGeom prst="rect">
              <a:avLst/>
            </a:prstGeom>
            <a:noFill/>
            <a:ln>
              <a:noFill/>
            </a:ln>
          </p:spPr>
        </p:pic>
      </p:grpSp>
      <p:sp>
        <p:nvSpPr>
          <p:cNvPr id="363" name="Google Shape;363;p30"/>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Shi Zhen</a:t>
            </a:r>
            <a:endParaRPr sz="1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3"/>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56"/>
                                        </p:tgtEl>
                                        <p:attrNameLst>
                                          <p:attrName>style.visibility</p:attrName>
                                        </p:attrNameLst>
                                      </p:cBhvr>
                                      <p:to>
                                        <p:strVal val="visible"/>
                                      </p:to>
                                    </p:set>
                                    <p:animEffect transition="in" filter="fade">
                                      <p:cBhvr>
                                        <p:cTn id="9" dur="12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 of CHAMP App</a:t>
            </a:r>
            <a:endParaRPr/>
          </a:p>
        </p:txBody>
      </p:sp>
      <p:sp>
        <p:nvSpPr>
          <p:cNvPr id="928" name="Google Shape;928;p6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929" name="Google Shape;929;p66"/>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Sally</a:t>
            </a:r>
            <a:endParaRPr sz="1500" b="1"/>
          </a:p>
        </p:txBody>
      </p:sp>
      <p:pic>
        <p:nvPicPr>
          <p:cNvPr id="930" name="Google Shape;930;p66"/>
          <p:cNvPicPr preferRelativeResize="0"/>
          <p:nvPr/>
        </p:nvPicPr>
        <p:blipFill>
          <a:blip r:embed="rId3">
            <a:alphaModFix/>
          </a:blip>
          <a:stretch>
            <a:fillRect/>
          </a:stretch>
        </p:blipFill>
        <p:spPr>
          <a:xfrm>
            <a:off x="1552650" y="1804100"/>
            <a:ext cx="1382900" cy="1382900"/>
          </a:xfrm>
          <a:prstGeom prst="rect">
            <a:avLst/>
          </a:prstGeom>
          <a:noFill/>
          <a:ln>
            <a:noFill/>
          </a:ln>
        </p:spPr>
      </p:pic>
      <p:pic>
        <p:nvPicPr>
          <p:cNvPr id="931" name="Google Shape;931;p66"/>
          <p:cNvPicPr preferRelativeResize="0"/>
          <p:nvPr/>
        </p:nvPicPr>
        <p:blipFill>
          <a:blip r:embed="rId4">
            <a:alphaModFix/>
          </a:blip>
          <a:stretch>
            <a:fillRect/>
          </a:stretch>
        </p:blipFill>
        <p:spPr>
          <a:xfrm>
            <a:off x="3880550" y="1804100"/>
            <a:ext cx="1382900" cy="1382900"/>
          </a:xfrm>
          <a:prstGeom prst="rect">
            <a:avLst/>
          </a:prstGeom>
          <a:noFill/>
          <a:ln>
            <a:noFill/>
          </a:ln>
        </p:spPr>
      </p:pic>
      <p:pic>
        <p:nvPicPr>
          <p:cNvPr id="932" name="Google Shape;932;p66"/>
          <p:cNvPicPr preferRelativeResize="0"/>
          <p:nvPr/>
        </p:nvPicPr>
        <p:blipFill>
          <a:blip r:embed="rId5">
            <a:alphaModFix/>
          </a:blip>
          <a:stretch>
            <a:fillRect/>
          </a:stretch>
        </p:blipFill>
        <p:spPr>
          <a:xfrm>
            <a:off x="6133026" y="1804101"/>
            <a:ext cx="1382900" cy="1382900"/>
          </a:xfrm>
          <a:prstGeom prst="rect">
            <a:avLst/>
          </a:prstGeom>
          <a:noFill/>
          <a:ln>
            <a:noFill/>
          </a:ln>
        </p:spPr>
      </p:pic>
      <p:sp>
        <p:nvSpPr>
          <p:cNvPr id="933" name="Google Shape;933;p66"/>
          <p:cNvSpPr/>
          <p:nvPr/>
        </p:nvSpPr>
        <p:spPr>
          <a:xfrm>
            <a:off x="1463950"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Predictive Analytics Models</a:t>
            </a:r>
            <a:endParaRPr sz="1700" b="1">
              <a:solidFill>
                <a:schemeClr val="dk1"/>
              </a:solidFill>
              <a:latin typeface="PT Sans"/>
              <a:ea typeface="PT Sans"/>
              <a:cs typeface="PT Sans"/>
              <a:sym typeface="PT Sans"/>
            </a:endParaRPr>
          </a:p>
        </p:txBody>
      </p:sp>
      <p:sp>
        <p:nvSpPr>
          <p:cNvPr id="934" name="Google Shape;934;p66"/>
          <p:cNvSpPr/>
          <p:nvPr/>
        </p:nvSpPr>
        <p:spPr>
          <a:xfrm>
            <a:off x="3791850"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Personalised Preventive Measures</a:t>
            </a:r>
            <a:endParaRPr sz="1700" b="1">
              <a:solidFill>
                <a:schemeClr val="dk1"/>
              </a:solidFill>
              <a:latin typeface="PT Sans"/>
              <a:ea typeface="PT Sans"/>
              <a:cs typeface="PT Sans"/>
              <a:sym typeface="PT Sans"/>
            </a:endParaRPr>
          </a:p>
        </p:txBody>
      </p:sp>
      <p:sp>
        <p:nvSpPr>
          <p:cNvPr id="935" name="Google Shape;935;p66"/>
          <p:cNvSpPr/>
          <p:nvPr/>
        </p:nvSpPr>
        <p:spPr>
          <a:xfrm>
            <a:off x="6044325" y="3545600"/>
            <a:ext cx="1560300" cy="971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PT Sans"/>
                <a:ea typeface="PT Sans"/>
                <a:cs typeface="PT Sans"/>
                <a:sym typeface="PT Sans"/>
              </a:rPr>
              <a:t>Public Education</a:t>
            </a:r>
            <a:endParaRPr sz="1700" b="1">
              <a:solidFill>
                <a:schemeClr val="dk1"/>
              </a:solidFill>
              <a:latin typeface="PT Sans"/>
              <a:ea typeface="PT Sans"/>
              <a:cs typeface="PT Sans"/>
              <a:sym typeface="P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67"/>
          <p:cNvSpPr txBox="1">
            <a:spLocks noGrp="1"/>
          </p:cNvSpPr>
          <p:nvPr>
            <p:ph type="subTitle" idx="4"/>
          </p:nvPr>
        </p:nvSpPr>
        <p:spPr>
          <a:xfrm>
            <a:off x="677026" y="3999358"/>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Preventive Approach</a:t>
            </a:r>
            <a:endParaRPr sz="1800" b="1"/>
          </a:p>
        </p:txBody>
      </p:sp>
      <p:sp>
        <p:nvSpPr>
          <p:cNvPr id="941" name="Google Shape;941;p67"/>
          <p:cNvSpPr txBox="1">
            <a:spLocks noGrp="1"/>
          </p:cNvSpPr>
          <p:nvPr>
            <p:ph type="subTitle" idx="5"/>
          </p:nvPr>
        </p:nvSpPr>
        <p:spPr>
          <a:xfrm>
            <a:off x="3391495" y="3999358"/>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Risk Prediction</a:t>
            </a:r>
            <a:endParaRPr sz="1800" b="1"/>
          </a:p>
        </p:txBody>
      </p:sp>
      <p:sp>
        <p:nvSpPr>
          <p:cNvPr id="942" name="Google Shape;942;p67"/>
          <p:cNvSpPr txBox="1">
            <a:spLocks noGrp="1"/>
          </p:cNvSpPr>
          <p:nvPr>
            <p:ph type="subTitle" idx="1"/>
          </p:nvPr>
        </p:nvSpPr>
        <p:spPr>
          <a:xfrm>
            <a:off x="677026" y="2116466"/>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User-Friendly Interface</a:t>
            </a:r>
            <a:endParaRPr sz="1800" b="1"/>
          </a:p>
        </p:txBody>
      </p:sp>
      <p:sp>
        <p:nvSpPr>
          <p:cNvPr id="943" name="Google Shape;943;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Value Proposition</a:t>
            </a:r>
            <a:endParaRPr/>
          </a:p>
        </p:txBody>
      </p:sp>
      <p:sp>
        <p:nvSpPr>
          <p:cNvPr id="944" name="Google Shape;944;p67"/>
          <p:cNvSpPr txBox="1">
            <a:spLocks noGrp="1"/>
          </p:cNvSpPr>
          <p:nvPr>
            <p:ph type="subTitle" idx="2"/>
          </p:nvPr>
        </p:nvSpPr>
        <p:spPr>
          <a:xfrm>
            <a:off x="3391495" y="2116466"/>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Simplified Registration</a:t>
            </a:r>
            <a:endParaRPr sz="1800" b="1"/>
          </a:p>
        </p:txBody>
      </p:sp>
      <p:sp>
        <p:nvSpPr>
          <p:cNvPr id="945" name="Google Shape;945;p67"/>
          <p:cNvSpPr txBox="1">
            <a:spLocks noGrp="1"/>
          </p:cNvSpPr>
          <p:nvPr>
            <p:ph type="subTitle" idx="3"/>
          </p:nvPr>
        </p:nvSpPr>
        <p:spPr>
          <a:xfrm>
            <a:off x="6105964" y="2116466"/>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Freely Available</a:t>
            </a:r>
            <a:endParaRPr sz="1800" b="1"/>
          </a:p>
        </p:txBody>
      </p:sp>
      <p:sp>
        <p:nvSpPr>
          <p:cNvPr id="946" name="Google Shape;946;p67"/>
          <p:cNvSpPr txBox="1">
            <a:spLocks noGrp="1"/>
          </p:cNvSpPr>
          <p:nvPr>
            <p:ph type="subTitle" idx="6"/>
          </p:nvPr>
        </p:nvSpPr>
        <p:spPr>
          <a:xfrm>
            <a:off x="6105964" y="3999358"/>
            <a:ext cx="23610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Lifestyle Integration</a:t>
            </a:r>
            <a:endParaRPr sz="1800" b="1"/>
          </a:p>
        </p:txBody>
      </p:sp>
      <p:sp>
        <p:nvSpPr>
          <p:cNvPr id="947" name="Google Shape;947;p6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948" name="Google Shape;948;p67"/>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pic>
        <p:nvPicPr>
          <p:cNvPr id="949" name="Google Shape;949;p67"/>
          <p:cNvPicPr preferRelativeResize="0"/>
          <p:nvPr/>
        </p:nvPicPr>
        <p:blipFill>
          <a:blip r:embed="rId3">
            <a:alphaModFix/>
          </a:blip>
          <a:stretch>
            <a:fillRect/>
          </a:stretch>
        </p:blipFill>
        <p:spPr>
          <a:xfrm>
            <a:off x="1527878" y="3171816"/>
            <a:ext cx="659300" cy="737247"/>
          </a:xfrm>
          <a:prstGeom prst="rect">
            <a:avLst/>
          </a:prstGeom>
          <a:noFill/>
          <a:ln>
            <a:noFill/>
          </a:ln>
        </p:spPr>
      </p:pic>
      <p:pic>
        <p:nvPicPr>
          <p:cNvPr id="950" name="Google Shape;950;p67"/>
          <p:cNvPicPr preferRelativeResize="0"/>
          <p:nvPr/>
        </p:nvPicPr>
        <p:blipFill>
          <a:blip r:embed="rId4">
            <a:alphaModFix/>
          </a:blip>
          <a:stretch>
            <a:fillRect/>
          </a:stretch>
        </p:blipFill>
        <p:spPr>
          <a:xfrm>
            <a:off x="4242350" y="3171837"/>
            <a:ext cx="659300" cy="737213"/>
          </a:xfrm>
          <a:prstGeom prst="rect">
            <a:avLst/>
          </a:prstGeom>
          <a:noFill/>
          <a:ln>
            <a:noFill/>
          </a:ln>
        </p:spPr>
      </p:pic>
      <p:pic>
        <p:nvPicPr>
          <p:cNvPr id="951" name="Google Shape;951;p67"/>
          <p:cNvPicPr preferRelativeResize="0"/>
          <p:nvPr/>
        </p:nvPicPr>
        <p:blipFill>
          <a:blip r:embed="rId5">
            <a:alphaModFix/>
          </a:blip>
          <a:stretch>
            <a:fillRect/>
          </a:stretch>
        </p:blipFill>
        <p:spPr>
          <a:xfrm>
            <a:off x="6908637" y="3117959"/>
            <a:ext cx="755675" cy="844978"/>
          </a:xfrm>
          <a:prstGeom prst="rect">
            <a:avLst/>
          </a:prstGeom>
          <a:noFill/>
          <a:ln>
            <a:noFill/>
          </a:ln>
        </p:spPr>
      </p:pic>
      <p:pic>
        <p:nvPicPr>
          <p:cNvPr id="952" name="Google Shape;952;p67"/>
          <p:cNvPicPr preferRelativeResize="0"/>
          <p:nvPr/>
        </p:nvPicPr>
        <p:blipFill>
          <a:blip r:embed="rId6">
            <a:alphaModFix/>
          </a:blip>
          <a:stretch>
            <a:fillRect/>
          </a:stretch>
        </p:blipFill>
        <p:spPr>
          <a:xfrm>
            <a:off x="6956825" y="1254500"/>
            <a:ext cx="659300" cy="737225"/>
          </a:xfrm>
          <a:prstGeom prst="rect">
            <a:avLst/>
          </a:prstGeom>
          <a:noFill/>
          <a:ln>
            <a:noFill/>
          </a:ln>
        </p:spPr>
      </p:pic>
      <p:pic>
        <p:nvPicPr>
          <p:cNvPr id="953" name="Google Shape;953;p67"/>
          <p:cNvPicPr preferRelativeResize="0"/>
          <p:nvPr/>
        </p:nvPicPr>
        <p:blipFill>
          <a:blip r:embed="rId7">
            <a:alphaModFix/>
          </a:blip>
          <a:stretch>
            <a:fillRect/>
          </a:stretch>
        </p:blipFill>
        <p:spPr>
          <a:xfrm>
            <a:off x="4242352" y="1198481"/>
            <a:ext cx="659300" cy="737247"/>
          </a:xfrm>
          <a:prstGeom prst="rect">
            <a:avLst/>
          </a:prstGeom>
          <a:noFill/>
          <a:ln>
            <a:noFill/>
          </a:ln>
        </p:spPr>
      </p:pic>
      <p:pic>
        <p:nvPicPr>
          <p:cNvPr id="954" name="Google Shape;954;p67"/>
          <p:cNvPicPr preferRelativeResize="0"/>
          <p:nvPr/>
        </p:nvPicPr>
        <p:blipFill>
          <a:blip r:embed="rId8">
            <a:alphaModFix/>
          </a:blip>
          <a:stretch>
            <a:fillRect/>
          </a:stretch>
        </p:blipFill>
        <p:spPr>
          <a:xfrm>
            <a:off x="1548740" y="1198481"/>
            <a:ext cx="659300" cy="73724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Feasibility</a:t>
            </a:r>
            <a:endParaRPr/>
          </a:p>
        </p:txBody>
      </p:sp>
      <p:sp>
        <p:nvSpPr>
          <p:cNvPr id="960" name="Google Shape;960;p68"/>
          <p:cNvSpPr txBox="1"/>
          <p:nvPr/>
        </p:nvSpPr>
        <p:spPr>
          <a:xfrm>
            <a:off x="713225" y="1889675"/>
            <a:ext cx="1303800" cy="803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Doppio One"/>
                <a:ea typeface="Doppio One"/>
                <a:cs typeface="Doppio One"/>
                <a:sym typeface="Doppio One"/>
              </a:rPr>
              <a:t>Initial Investment</a:t>
            </a:r>
            <a:endParaRPr sz="1300" b="1">
              <a:solidFill>
                <a:schemeClr val="lt1"/>
              </a:solidFill>
              <a:latin typeface="Doppio One"/>
              <a:ea typeface="Doppio One"/>
              <a:cs typeface="Doppio One"/>
              <a:sym typeface="Doppio One"/>
            </a:endParaRPr>
          </a:p>
        </p:txBody>
      </p:sp>
      <p:sp>
        <p:nvSpPr>
          <p:cNvPr id="961" name="Google Shape;961;p68"/>
          <p:cNvSpPr/>
          <p:nvPr/>
        </p:nvSpPr>
        <p:spPr>
          <a:xfrm rot="1439558">
            <a:off x="4166821" y="1119015"/>
            <a:ext cx="810353" cy="581517"/>
          </a:xfrm>
          <a:custGeom>
            <a:avLst/>
            <a:gdLst/>
            <a:ahLst/>
            <a:cxnLst/>
            <a:rect l="l" t="t" r="r" b="b"/>
            <a:pathLst>
              <a:path w="9653" h="6927" extrusionOk="0">
                <a:moveTo>
                  <a:pt x="6310" y="0"/>
                </a:moveTo>
                <a:cubicBezTo>
                  <a:pt x="4820" y="0"/>
                  <a:pt x="4008" y="1553"/>
                  <a:pt x="4008" y="1553"/>
                </a:cubicBezTo>
                <a:cubicBezTo>
                  <a:pt x="4008" y="1553"/>
                  <a:pt x="3551" y="1396"/>
                  <a:pt x="2960" y="1396"/>
                </a:cubicBezTo>
                <a:cubicBezTo>
                  <a:pt x="2352" y="1396"/>
                  <a:pt x="1602" y="1562"/>
                  <a:pt x="1064" y="2238"/>
                </a:cubicBezTo>
                <a:cubicBezTo>
                  <a:pt x="1" y="3565"/>
                  <a:pt x="1171" y="6759"/>
                  <a:pt x="6152" y="6927"/>
                </a:cubicBezTo>
                <a:cubicBezTo>
                  <a:pt x="9653" y="3380"/>
                  <a:pt x="8301" y="257"/>
                  <a:pt x="6616" y="22"/>
                </a:cubicBezTo>
                <a:cubicBezTo>
                  <a:pt x="6511" y="7"/>
                  <a:pt x="6409" y="0"/>
                  <a:pt x="6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cxnSp>
        <p:nvCxnSpPr>
          <p:cNvPr id="962" name="Google Shape;962;p68"/>
          <p:cNvCxnSpPr>
            <a:stCxn id="960" idx="3"/>
            <a:endCxn id="963" idx="1"/>
          </p:cNvCxnSpPr>
          <p:nvPr/>
        </p:nvCxnSpPr>
        <p:spPr>
          <a:xfrm>
            <a:off x="2017025" y="2291525"/>
            <a:ext cx="330600" cy="860700"/>
          </a:xfrm>
          <a:prstGeom prst="bentConnector3">
            <a:avLst>
              <a:gd name="adj1" fmla="val 49996"/>
            </a:avLst>
          </a:prstGeom>
          <a:noFill/>
          <a:ln w="9525" cap="flat" cmpd="sng">
            <a:solidFill>
              <a:schemeClr val="dk2"/>
            </a:solidFill>
            <a:prstDash val="solid"/>
            <a:round/>
            <a:headEnd type="none" w="med" len="med"/>
            <a:tailEnd type="none" w="med" len="med"/>
          </a:ln>
        </p:spPr>
      </p:cxnSp>
      <p:sp>
        <p:nvSpPr>
          <p:cNvPr id="963" name="Google Shape;963;p68"/>
          <p:cNvSpPr txBox="1"/>
          <p:nvPr/>
        </p:nvSpPr>
        <p:spPr>
          <a:xfrm>
            <a:off x="2347600" y="2750453"/>
            <a:ext cx="1298700" cy="803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Doppio One"/>
                <a:ea typeface="Doppio One"/>
                <a:cs typeface="Doppio One"/>
                <a:sym typeface="Doppio One"/>
              </a:rPr>
              <a:t>Free Accessibility</a:t>
            </a:r>
            <a:endParaRPr sz="1300" b="1">
              <a:solidFill>
                <a:schemeClr val="lt1"/>
              </a:solidFill>
              <a:latin typeface="Doppio One"/>
              <a:ea typeface="Doppio One"/>
              <a:cs typeface="Doppio One"/>
              <a:sym typeface="Doppio One"/>
            </a:endParaRPr>
          </a:p>
        </p:txBody>
      </p:sp>
      <p:sp>
        <p:nvSpPr>
          <p:cNvPr id="964" name="Google Shape;964;p68"/>
          <p:cNvSpPr/>
          <p:nvPr/>
        </p:nvSpPr>
        <p:spPr>
          <a:xfrm rot="1439558">
            <a:off x="7311746" y="1119015"/>
            <a:ext cx="810353" cy="581517"/>
          </a:xfrm>
          <a:custGeom>
            <a:avLst/>
            <a:gdLst/>
            <a:ahLst/>
            <a:cxnLst/>
            <a:rect l="l" t="t" r="r" b="b"/>
            <a:pathLst>
              <a:path w="9653" h="6927" extrusionOk="0">
                <a:moveTo>
                  <a:pt x="6310" y="0"/>
                </a:moveTo>
                <a:cubicBezTo>
                  <a:pt x="4820" y="0"/>
                  <a:pt x="4008" y="1553"/>
                  <a:pt x="4008" y="1553"/>
                </a:cubicBezTo>
                <a:cubicBezTo>
                  <a:pt x="4008" y="1553"/>
                  <a:pt x="3551" y="1396"/>
                  <a:pt x="2960" y="1396"/>
                </a:cubicBezTo>
                <a:cubicBezTo>
                  <a:pt x="2352" y="1396"/>
                  <a:pt x="1602" y="1562"/>
                  <a:pt x="1064" y="2238"/>
                </a:cubicBezTo>
                <a:cubicBezTo>
                  <a:pt x="1" y="3565"/>
                  <a:pt x="1171" y="6759"/>
                  <a:pt x="6152" y="6927"/>
                </a:cubicBezTo>
                <a:cubicBezTo>
                  <a:pt x="9653" y="3380"/>
                  <a:pt x="8301" y="257"/>
                  <a:pt x="6616" y="22"/>
                </a:cubicBezTo>
                <a:cubicBezTo>
                  <a:pt x="6511" y="7"/>
                  <a:pt x="6409" y="0"/>
                  <a:pt x="6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65" name="Google Shape;965;p68"/>
          <p:cNvSpPr txBox="1"/>
          <p:nvPr/>
        </p:nvSpPr>
        <p:spPr>
          <a:xfrm>
            <a:off x="3908825" y="1889675"/>
            <a:ext cx="1301400" cy="803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Doppio One"/>
                <a:ea typeface="Doppio One"/>
                <a:cs typeface="Doppio One"/>
                <a:sym typeface="Doppio One"/>
              </a:rPr>
              <a:t>Financial Empowerment</a:t>
            </a:r>
            <a:endParaRPr sz="1300" b="1">
              <a:solidFill>
                <a:schemeClr val="lt1"/>
              </a:solidFill>
              <a:latin typeface="Doppio One"/>
              <a:ea typeface="Doppio One"/>
              <a:cs typeface="Doppio One"/>
              <a:sym typeface="Doppio One"/>
            </a:endParaRPr>
          </a:p>
        </p:txBody>
      </p:sp>
      <p:sp>
        <p:nvSpPr>
          <p:cNvPr id="966" name="Google Shape;966;p68"/>
          <p:cNvSpPr txBox="1"/>
          <p:nvPr/>
        </p:nvSpPr>
        <p:spPr>
          <a:xfrm>
            <a:off x="5486325" y="2821777"/>
            <a:ext cx="1298700" cy="73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Doppio One"/>
                <a:ea typeface="Doppio One"/>
                <a:cs typeface="Doppio One"/>
                <a:sym typeface="Doppio One"/>
              </a:rPr>
              <a:t>Early Detection</a:t>
            </a:r>
            <a:endParaRPr sz="1300" b="1">
              <a:solidFill>
                <a:schemeClr val="lt1"/>
              </a:solidFill>
              <a:latin typeface="Doppio One"/>
              <a:ea typeface="Doppio One"/>
              <a:cs typeface="Doppio One"/>
              <a:sym typeface="Doppio One"/>
            </a:endParaRPr>
          </a:p>
        </p:txBody>
      </p:sp>
      <p:sp>
        <p:nvSpPr>
          <p:cNvPr id="967" name="Google Shape;967;p68"/>
          <p:cNvSpPr/>
          <p:nvPr/>
        </p:nvSpPr>
        <p:spPr>
          <a:xfrm rot="1439558">
            <a:off x="1021896" y="1119015"/>
            <a:ext cx="810353" cy="581517"/>
          </a:xfrm>
          <a:custGeom>
            <a:avLst/>
            <a:gdLst/>
            <a:ahLst/>
            <a:cxnLst/>
            <a:rect l="l" t="t" r="r" b="b"/>
            <a:pathLst>
              <a:path w="9653" h="6927" extrusionOk="0">
                <a:moveTo>
                  <a:pt x="6310" y="0"/>
                </a:moveTo>
                <a:cubicBezTo>
                  <a:pt x="4820" y="0"/>
                  <a:pt x="4008" y="1553"/>
                  <a:pt x="4008" y="1553"/>
                </a:cubicBezTo>
                <a:cubicBezTo>
                  <a:pt x="4008" y="1553"/>
                  <a:pt x="3551" y="1396"/>
                  <a:pt x="2960" y="1396"/>
                </a:cubicBezTo>
                <a:cubicBezTo>
                  <a:pt x="2352" y="1396"/>
                  <a:pt x="1602" y="1562"/>
                  <a:pt x="1064" y="2238"/>
                </a:cubicBezTo>
                <a:cubicBezTo>
                  <a:pt x="1" y="3565"/>
                  <a:pt x="1171" y="6759"/>
                  <a:pt x="6152" y="6927"/>
                </a:cubicBezTo>
                <a:cubicBezTo>
                  <a:pt x="9653" y="3380"/>
                  <a:pt x="8301" y="257"/>
                  <a:pt x="6616" y="22"/>
                </a:cubicBezTo>
                <a:cubicBezTo>
                  <a:pt x="6511" y="7"/>
                  <a:pt x="6409" y="0"/>
                  <a:pt x="6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68" name="Google Shape;968;p68"/>
          <p:cNvSpPr/>
          <p:nvPr/>
        </p:nvSpPr>
        <p:spPr>
          <a:xfrm rot="1439558">
            <a:off x="2594371" y="3748290"/>
            <a:ext cx="810353" cy="581517"/>
          </a:xfrm>
          <a:custGeom>
            <a:avLst/>
            <a:gdLst/>
            <a:ahLst/>
            <a:cxnLst/>
            <a:rect l="l" t="t" r="r" b="b"/>
            <a:pathLst>
              <a:path w="9653" h="6927" extrusionOk="0">
                <a:moveTo>
                  <a:pt x="6310" y="0"/>
                </a:moveTo>
                <a:cubicBezTo>
                  <a:pt x="4820" y="0"/>
                  <a:pt x="4008" y="1553"/>
                  <a:pt x="4008" y="1553"/>
                </a:cubicBezTo>
                <a:cubicBezTo>
                  <a:pt x="4008" y="1553"/>
                  <a:pt x="3551" y="1396"/>
                  <a:pt x="2960" y="1396"/>
                </a:cubicBezTo>
                <a:cubicBezTo>
                  <a:pt x="2352" y="1396"/>
                  <a:pt x="1602" y="1562"/>
                  <a:pt x="1064" y="2238"/>
                </a:cubicBezTo>
                <a:cubicBezTo>
                  <a:pt x="1" y="3565"/>
                  <a:pt x="1171" y="6759"/>
                  <a:pt x="6152" y="6927"/>
                </a:cubicBezTo>
                <a:cubicBezTo>
                  <a:pt x="9653" y="3380"/>
                  <a:pt x="8301" y="257"/>
                  <a:pt x="6616" y="22"/>
                </a:cubicBezTo>
                <a:cubicBezTo>
                  <a:pt x="6511" y="7"/>
                  <a:pt x="6409" y="0"/>
                  <a:pt x="6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cxnSp>
        <p:nvCxnSpPr>
          <p:cNvPr id="969" name="Google Shape;969;p68"/>
          <p:cNvCxnSpPr>
            <a:stCxn id="963" idx="3"/>
            <a:endCxn id="965" idx="1"/>
          </p:cNvCxnSpPr>
          <p:nvPr/>
        </p:nvCxnSpPr>
        <p:spPr>
          <a:xfrm rot="10800000" flipH="1">
            <a:off x="3646300" y="2291603"/>
            <a:ext cx="262500" cy="8607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970" name="Google Shape;970;p68"/>
          <p:cNvCxnSpPr>
            <a:stCxn id="965" idx="3"/>
            <a:endCxn id="966" idx="1"/>
          </p:cNvCxnSpPr>
          <p:nvPr/>
        </p:nvCxnSpPr>
        <p:spPr>
          <a:xfrm>
            <a:off x="5210225" y="2291525"/>
            <a:ext cx="276000" cy="896400"/>
          </a:xfrm>
          <a:prstGeom prst="bentConnector3">
            <a:avLst>
              <a:gd name="adj1" fmla="val 50018"/>
            </a:avLst>
          </a:prstGeom>
          <a:noFill/>
          <a:ln w="9525" cap="flat" cmpd="sng">
            <a:solidFill>
              <a:schemeClr val="dk2"/>
            </a:solidFill>
            <a:prstDash val="solid"/>
            <a:round/>
            <a:headEnd type="none" w="med" len="med"/>
            <a:tailEnd type="none" w="med" len="med"/>
          </a:ln>
        </p:spPr>
      </p:cxnSp>
      <p:sp>
        <p:nvSpPr>
          <p:cNvPr id="971" name="Google Shape;971;p68"/>
          <p:cNvSpPr txBox="1"/>
          <p:nvPr/>
        </p:nvSpPr>
        <p:spPr>
          <a:xfrm>
            <a:off x="7063725" y="1889675"/>
            <a:ext cx="1353600" cy="803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Doppio One"/>
                <a:ea typeface="Doppio One"/>
                <a:cs typeface="Doppio One"/>
                <a:sym typeface="Doppio One"/>
              </a:rPr>
              <a:t>Long-Term Cost Saving</a:t>
            </a:r>
            <a:endParaRPr sz="1300" b="1">
              <a:solidFill>
                <a:schemeClr val="lt1"/>
              </a:solidFill>
              <a:latin typeface="Doppio One"/>
              <a:ea typeface="Doppio One"/>
              <a:cs typeface="Doppio One"/>
              <a:sym typeface="Doppio One"/>
            </a:endParaRPr>
          </a:p>
        </p:txBody>
      </p:sp>
      <p:cxnSp>
        <p:nvCxnSpPr>
          <p:cNvPr id="972" name="Google Shape;972;p68"/>
          <p:cNvCxnSpPr>
            <a:stCxn id="966" idx="3"/>
            <a:endCxn id="971" idx="1"/>
          </p:cNvCxnSpPr>
          <p:nvPr/>
        </p:nvCxnSpPr>
        <p:spPr>
          <a:xfrm rot="10800000" flipH="1">
            <a:off x="6785025" y="2291527"/>
            <a:ext cx="278700" cy="8964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973" name="Google Shape;973;p68"/>
          <p:cNvSpPr/>
          <p:nvPr/>
        </p:nvSpPr>
        <p:spPr>
          <a:xfrm rot="1439558">
            <a:off x="5730521" y="3748290"/>
            <a:ext cx="810353" cy="581517"/>
          </a:xfrm>
          <a:custGeom>
            <a:avLst/>
            <a:gdLst/>
            <a:ahLst/>
            <a:cxnLst/>
            <a:rect l="l" t="t" r="r" b="b"/>
            <a:pathLst>
              <a:path w="9653" h="6927" extrusionOk="0">
                <a:moveTo>
                  <a:pt x="6310" y="0"/>
                </a:moveTo>
                <a:cubicBezTo>
                  <a:pt x="4820" y="0"/>
                  <a:pt x="4008" y="1553"/>
                  <a:pt x="4008" y="1553"/>
                </a:cubicBezTo>
                <a:cubicBezTo>
                  <a:pt x="4008" y="1553"/>
                  <a:pt x="3551" y="1396"/>
                  <a:pt x="2960" y="1396"/>
                </a:cubicBezTo>
                <a:cubicBezTo>
                  <a:pt x="2352" y="1396"/>
                  <a:pt x="1602" y="1562"/>
                  <a:pt x="1064" y="2238"/>
                </a:cubicBezTo>
                <a:cubicBezTo>
                  <a:pt x="1" y="3565"/>
                  <a:pt x="1171" y="6759"/>
                  <a:pt x="6152" y="6927"/>
                </a:cubicBezTo>
                <a:cubicBezTo>
                  <a:pt x="9653" y="3380"/>
                  <a:pt x="8301" y="257"/>
                  <a:pt x="6616" y="22"/>
                </a:cubicBezTo>
                <a:cubicBezTo>
                  <a:pt x="6511" y="7"/>
                  <a:pt x="6409" y="0"/>
                  <a:pt x="6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74" name="Google Shape;974;p68"/>
          <p:cNvSpPr txBox="1">
            <a:spLocks noGrp="1"/>
          </p:cNvSpPr>
          <p:nvPr>
            <p:ph type="subTitle" idx="4294967295"/>
          </p:nvPr>
        </p:nvSpPr>
        <p:spPr>
          <a:xfrm>
            <a:off x="713225" y="2821781"/>
            <a:ext cx="1303800" cy="9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Software Development and Singpass integration</a:t>
            </a:r>
            <a:endParaRPr/>
          </a:p>
        </p:txBody>
      </p:sp>
      <p:sp>
        <p:nvSpPr>
          <p:cNvPr id="975" name="Google Shape;975;p68"/>
          <p:cNvSpPr txBox="1">
            <a:spLocks noGrp="1"/>
          </p:cNvSpPr>
          <p:nvPr>
            <p:ph type="subTitle" idx="4294967295"/>
          </p:nvPr>
        </p:nvSpPr>
        <p:spPr>
          <a:xfrm>
            <a:off x="3906300" y="2821781"/>
            <a:ext cx="1301400" cy="9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Enabling proactive preventive measures without cost burdens.</a:t>
            </a:r>
            <a:endParaRPr/>
          </a:p>
        </p:txBody>
      </p:sp>
      <p:sp>
        <p:nvSpPr>
          <p:cNvPr id="976" name="Google Shape;976;p68"/>
          <p:cNvSpPr txBox="1">
            <a:spLocks noGrp="1"/>
          </p:cNvSpPr>
          <p:nvPr>
            <p:ph type="subTitle" idx="4294967295"/>
          </p:nvPr>
        </p:nvSpPr>
        <p:spPr>
          <a:xfrm>
            <a:off x="7066332" y="2821781"/>
            <a:ext cx="1353600" cy="9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Long-term benefits outweigh short-term costs</a:t>
            </a:r>
            <a:endParaRPr/>
          </a:p>
        </p:txBody>
      </p:sp>
      <p:sp>
        <p:nvSpPr>
          <p:cNvPr id="977" name="Google Shape;977;p68"/>
          <p:cNvSpPr txBox="1">
            <a:spLocks noGrp="1"/>
          </p:cNvSpPr>
          <p:nvPr>
            <p:ph type="subTitle" idx="4294967295"/>
          </p:nvPr>
        </p:nvSpPr>
        <p:spPr>
          <a:xfrm>
            <a:off x="2352782" y="1734650"/>
            <a:ext cx="1298700" cy="8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Eliminate financial barriers for users</a:t>
            </a:r>
            <a:endParaRPr/>
          </a:p>
        </p:txBody>
      </p:sp>
      <p:sp>
        <p:nvSpPr>
          <p:cNvPr id="978" name="Google Shape;978;p68"/>
          <p:cNvSpPr txBox="1">
            <a:spLocks noGrp="1"/>
          </p:cNvSpPr>
          <p:nvPr>
            <p:ph type="subTitle" idx="4294967295"/>
          </p:nvPr>
        </p:nvSpPr>
        <p:spPr>
          <a:xfrm>
            <a:off x="5486381" y="1734650"/>
            <a:ext cx="1298700" cy="8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Facilitates early detection of CVD</a:t>
            </a:r>
            <a:endParaRPr/>
          </a:p>
        </p:txBody>
      </p:sp>
      <p:sp>
        <p:nvSpPr>
          <p:cNvPr id="979" name="Google Shape;979;p6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980" name="Google Shape;980;p68"/>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pic>
        <p:nvPicPr>
          <p:cNvPr id="981" name="Google Shape;981;p68"/>
          <p:cNvPicPr preferRelativeResize="0"/>
          <p:nvPr/>
        </p:nvPicPr>
        <p:blipFill>
          <a:blip r:embed="rId3">
            <a:alphaModFix/>
          </a:blip>
          <a:stretch>
            <a:fillRect/>
          </a:stretch>
        </p:blipFill>
        <p:spPr>
          <a:xfrm>
            <a:off x="1421975" y="1167350"/>
            <a:ext cx="546725" cy="572700"/>
          </a:xfrm>
          <a:prstGeom prst="rect">
            <a:avLst/>
          </a:prstGeom>
          <a:noFill/>
          <a:ln>
            <a:noFill/>
          </a:ln>
        </p:spPr>
      </p:pic>
      <p:pic>
        <p:nvPicPr>
          <p:cNvPr id="982" name="Google Shape;982;p68"/>
          <p:cNvPicPr preferRelativeResize="0"/>
          <p:nvPr/>
        </p:nvPicPr>
        <p:blipFill>
          <a:blip r:embed="rId4">
            <a:alphaModFix/>
          </a:blip>
          <a:stretch>
            <a:fillRect/>
          </a:stretch>
        </p:blipFill>
        <p:spPr>
          <a:xfrm>
            <a:off x="2988775" y="3946525"/>
            <a:ext cx="499174" cy="522892"/>
          </a:xfrm>
          <a:prstGeom prst="rect">
            <a:avLst/>
          </a:prstGeom>
          <a:noFill/>
          <a:ln>
            <a:noFill/>
          </a:ln>
        </p:spPr>
      </p:pic>
      <p:pic>
        <p:nvPicPr>
          <p:cNvPr id="983" name="Google Shape;983;p68"/>
          <p:cNvPicPr preferRelativeResize="0"/>
          <p:nvPr/>
        </p:nvPicPr>
        <p:blipFill>
          <a:blip r:embed="rId5">
            <a:alphaModFix/>
          </a:blip>
          <a:stretch>
            <a:fillRect/>
          </a:stretch>
        </p:blipFill>
        <p:spPr>
          <a:xfrm>
            <a:off x="4583463" y="1320898"/>
            <a:ext cx="452774" cy="474286"/>
          </a:xfrm>
          <a:prstGeom prst="rect">
            <a:avLst/>
          </a:prstGeom>
          <a:noFill/>
          <a:ln>
            <a:noFill/>
          </a:ln>
        </p:spPr>
      </p:pic>
      <p:pic>
        <p:nvPicPr>
          <p:cNvPr id="984" name="Google Shape;984;p68"/>
          <p:cNvPicPr preferRelativeResize="0"/>
          <p:nvPr/>
        </p:nvPicPr>
        <p:blipFill>
          <a:blip r:embed="rId6">
            <a:alphaModFix/>
          </a:blip>
          <a:stretch>
            <a:fillRect/>
          </a:stretch>
        </p:blipFill>
        <p:spPr>
          <a:xfrm>
            <a:off x="7704225" y="1188575"/>
            <a:ext cx="546725" cy="572700"/>
          </a:xfrm>
          <a:prstGeom prst="rect">
            <a:avLst/>
          </a:prstGeom>
          <a:noFill/>
          <a:ln>
            <a:noFill/>
          </a:ln>
        </p:spPr>
      </p:pic>
      <p:pic>
        <p:nvPicPr>
          <p:cNvPr id="985" name="Google Shape;985;p68"/>
          <p:cNvPicPr preferRelativeResize="0"/>
          <p:nvPr/>
        </p:nvPicPr>
        <p:blipFill>
          <a:blip r:embed="rId7">
            <a:alphaModFix/>
          </a:blip>
          <a:stretch>
            <a:fillRect/>
          </a:stretch>
        </p:blipFill>
        <p:spPr>
          <a:xfrm>
            <a:off x="6124925" y="3946525"/>
            <a:ext cx="499183" cy="522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grpSp>
        <p:nvGrpSpPr>
          <p:cNvPr id="990" name="Google Shape;990;p69"/>
          <p:cNvGrpSpPr/>
          <p:nvPr/>
        </p:nvGrpSpPr>
        <p:grpSpPr>
          <a:xfrm rot="-586745">
            <a:off x="1192629" y="1434027"/>
            <a:ext cx="1329784" cy="1028052"/>
            <a:chOff x="3349925" y="3465425"/>
            <a:chExt cx="1894827" cy="1464885"/>
          </a:xfrm>
        </p:grpSpPr>
        <p:sp>
          <p:nvSpPr>
            <p:cNvPr id="991" name="Google Shape;991;p69"/>
            <p:cNvSpPr/>
            <p:nvPr/>
          </p:nvSpPr>
          <p:spPr>
            <a:xfrm>
              <a:off x="3602882" y="3675822"/>
              <a:ext cx="1499655" cy="1175271"/>
            </a:xfrm>
            <a:custGeom>
              <a:avLst/>
              <a:gdLst/>
              <a:ahLst/>
              <a:cxnLst/>
              <a:rect l="l" t="t" r="r" b="b"/>
              <a:pathLst>
                <a:path w="114412" h="89664" extrusionOk="0">
                  <a:moveTo>
                    <a:pt x="81043" y="0"/>
                  </a:moveTo>
                  <a:cubicBezTo>
                    <a:pt x="69526" y="0"/>
                    <a:pt x="58683" y="5871"/>
                    <a:pt x="55339" y="12696"/>
                  </a:cubicBezTo>
                  <a:cubicBezTo>
                    <a:pt x="51976" y="5872"/>
                    <a:pt x="41139" y="6"/>
                    <a:pt x="29628" y="6"/>
                  </a:cubicBezTo>
                  <a:cubicBezTo>
                    <a:pt x="23465" y="6"/>
                    <a:pt x="17110" y="1687"/>
                    <a:pt x="11604" y="5803"/>
                  </a:cubicBezTo>
                  <a:cubicBezTo>
                    <a:pt x="1454" y="13372"/>
                    <a:pt x="0" y="27483"/>
                    <a:pt x="3058" y="40189"/>
                  </a:cubicBezTo>
                  <a:cubicBezTo>
                    <a:pt x="4637" y="46706"/>
                    <a:pt x="7368" y="52846"/>
                    <a:pt x="10727" y="57583"/>
                  </a:cubicBezTo>
                  <a:cubicBezTo>
                    <a:pt x="21003" y="72019"/>
                    <a:pt x="43835" y="87383"/>
                    <a:pt x="55339" y="89663"/>
                  </a:cubicBezTo>
                  <a:cubicBezTo>
                    <a:pt x="66817" y="87383"/>
                    <a:pt x="89650" y="72019"/>
                    <a:pt x="99925" y="57583"/>
                  </a:cubicBezTo>
                  <a:cubicBezTo>
                    <a:pt x="109850" y="43623"/>
                    <a:pt x="114412" y="17257"/>
                    <a:pt x="99073" y="5803"/>
                  </a:cubicBezTo>
                  <a:cubicBezTo>
                    <a:pt x="98472" y="5352"/>
                    <a:pt x="97845" y="4926"/>
                    <a:pt x="97219" y="4525"/>
                  </a:cubicBezTo>
                  <a:cubicBezTo>
                    <a:pt x="92165" y="1331"/>
                    <a:pt x="86528" y="0"/>
                    <a:pt x="81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2" name="Google Shape;992;p69"/>
            <p:cNvSpPr/>
            <p:nvPr/>
          </p:nvSpPr>
          <p:spPr>
            <a:xfrm>
              <a:off x="3647224" y="3722313"/>
              <a:ext cx="522347" cy="460912"/>
            </a:xfrm>
            <a:custGeom>
              <a:avLst/>
              <a:gdLst/>
              <a:ahLst/>
              <a:cxnLst/>
              <a:rect l="l" t="t" r="r" b="b"/>
              <a:pathLst>
                <a:path w="39851" h="35164" extrusionOk="0">
                  <a:moveTo>
                    <a:pt x="25364" y="1"/>
                  </a:moveTo>
                  <a:cubicBezTo>
                    <a:pt x="20176" y="1"/>
                    <a:pt x="14311" y="2507"/>
                    <a:pt x="9574" y="7244"/>
                  </a:cubicBezTo>
                  <a:cubicBezTo>
                    <a:pt x="1730" y="15088"/>
                    <a:pt x="0" y="26091"/>
                    <a:pt x="5690" y="31805"/>
                  </a:cubicBezTo>
                  <a:cubicBezTo>
                    <a:pt x="7970" y="34086"/>
                    <a:pt x="11078" y="35164"/>
                    <a:pt x="14487" y="35164"/>
                  </a:cubicBezTo>
                  <a:cubicBezTo>
                    <a:pt x="19675" y="35164"/>
                    <a:pt x="25539" y="32657"/>
                    <a:pt x="30276" y="27921"/>
                  </a:cubicBezTo>
                  <a:cubicBezTo>
                    <a:pt x="38121" y="20076"/>
                    <a:pt x="39850" y="9073"/>
                    <a:pt x="34161" y="3359"/>
                  </a:cubicBezTo>
                  <a:cubicBezTo>
                    <a:pt x="31880" y="1078"/>
                    <a:pt x="28773" y="1"/>
                    <a:pt x="25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3" name="Google Shape;993;p69"/>
            <p:cNvSpPr/>
            <p:nvPr/>
          </p:nvSpPr>
          <p:spPr>
            <a:xfrm>
              <a:off x="4425782" y="4714726"/>
              <a:ext cx="488176" cy="136344"/>
            </a:xfrm>
            <a:custGeom>
              <a:avLst/>
              <a:gdLst/>
              <a:ahLst/>
              <a:cxnLst/>
              <a:rect l="l" t="t" r="r" b="b"/>
              <a:pathLst>
                <a:path w="37244" h="10402" extrusionOk="0">
                  <a:moveTo>
                    <a:pt x="33635" y="0"/>
                  </a:moveTo>
                  <a:cubicBezTo>
                    <a:pt x="29767" y="3084"/>
                    <a:pt x="24045" y="4618"/>
                    <a:pt x="17296" y="4618"/>
                  </a:cubicBezTo>
                  <a:cubicBezTo>
                    <a:pt x="14337" y="4618"/>
                    <a:pt x="11180" y="4323"/>
                    <a:pt x="7895" y="3735"/>
                  </a:cubicBezTo>
                  <a:cubicBezTo>
                    <a:pt x="7895" y="3735"/>
                    <a:pt x="2908" y="6542"/>
                    <a:pt x="0" y="7845"/>
                  </a:cubicBezTo>
                  <a:cubicBezTo>
                    <a:pt x="5690" y="9424"/>
                    <a:pt x="11279" y="10301"/>
                    <a:pt x="16492" y="10376"/>
                  </a:cubicBezTo>
                  <a:cubicBezTo>
                    <a:pt x="16767" y="10376"/>
                    <a:pt x="17043" y="10401"/>
                    <a:pt x="17319" y="10401"/>
                  </a:cubicBezTo>
                  <a:cubicBezTo>
                    <a:pt x="25539" y="10401"/>
                    <a:pt x="32432" y="8371"/>
                    <a:pt x="37244" y="4537"/>
                  </a:cubicBezTo>
                  <a:lnTo>
                    <a:pt x="33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4" name="Google Shape;994;p69"/>
            <p:cNvSpPr/>
            <p:nvPr/>
          </p:nvSpPr>
          <p:spPr>
            <a:xfrm>
              <a:off x="3808522" y="3465425"/>
              <a:ext cx="1013472" cy="1369576"/>
            </a:xfrm>
            <a:custGeom>
              <a:avLst/>
              <a:gdLst/>
              <a:ahLst/>
              <a:cxnLst/>
              <a:rect l="l" t="t" r="r" b="b"/>
              <a:pathLst>
                <a:path w="77320" h="104488" extrusionOk="0">
                  <a:moveTo>
                    <a:pt x="38447" y="1"/>
                  </a:moveTo>
                  <a:cubicBezTo>
                    <a:pt x="32457" y="1"/>
                    <a:pt x="26391" y="1329"/>
                    <a:pt x="20853" y="4011"/>
                  </a:cubicBezTo>
                  <a:cubicBezTo>
                    <a:pt x="14612" y="7043"/>
                    <a:pt x="9524" y="11529"/>
                    <a:pt x="5790" y="17093"/>
                  </a:cubicBezTo>
                  <a:cubicBezTo>
                    <a:pt x="7193" y="16717"/>
                    <a:pt x="8622" y="16467"/>
                    <a:pt x="10025" y="16291"/>
                  </a:cubicBezTo>
                  <a:cubicBezTo>
                    <a:pt x="13334" y="11780"/>
                    <a:pt x="17695" y="8121"/>
                    <a:pt x="22883" y="5590"/>
                  </a:cubicBezTo>
                  <a:cubicBezTo>
                    <a:pt x="22908" y="5590"/>
                    <a:pt x="22933" y="5564"/>
                    <a:pt x="22958" y="5564"/>
                  </a:cubicBezTo>
                  <a:cubicBezTo>
                    <a:pt x="22983" y="5564"/>
                    <a:pt x="22983" y="5539"/>
                    <a:pt x="23008" y="5539"/>
                  </a:cubicBezTo>
                  <a:cubicBezTo>
                    <a:pt x="23008" y="5539"/>
                    <a:pt x="23033" y="5539"/>
                    <a:pt x="23033" y="5514"/>
                  </a:cubicBezTo>
                  <a:cubicBezTo>
                    <a:pt x="28121" y="3083"/>
                    <a:pt x="33660" y="1880"/>
                    <a:pt x="39123" y="1880"/>
                  </a:cubicBezTo>
                  <a:cubicBezTo>
                    <a:pt x="40853" y="1880"/>
                    <a:pt x="42582" y="2006"/>
                    <a:pt x="44286" y="2231"/>
                  </a:cubicBezTo>
                  <a:cubicBezTo>
                    <a:pt x="49424" y="2958"/>
                    <a:pt x="54362" y="4787"/>
                    <a:pt x="58597" y="7670"/>
                  </a:cubicBezTo>
                  <a:cubicBezTo>
                    <a:pt x="58622" y="7695"/>
                    <a:pt x="58647" y="7695"/>
                    <a:pt x="58672" y="7720"/>
                  </a:cubicBezTo>
                  <a:cubicBezTo>
                    <a:pt x="68271" y="14311"/>
                    <a:pt x="73434" y="25489"/>
                    <a:pt x="73434" y="39525"/>
                  </a:cubicBezTo>
                  <a:cubicBezTo>
                    <a:pt x="73434" y="41204"/>
                    <a:pt x="73359" y="42883"/>
                    <a:pt x="73209" y="44612"/>
                  </a:cubicBezTo>
                  <a:cubicBezTo>
                    <a:pt x="71279" y="67871"/>
                    <a:pt x="57595" y="86618"/>
                    <a:pt x="35665" y="96041"/>
                  </a:cubicBezTo>
                  <a:cubicBezTo>
                    <a:pt x="35640" y="96066"/>
                    <a:pt x="35640" y="96066"/>
                    <a:pt x="35615" y="96066"/>
                  </a:cubicBezTo>
                  <a:cubicBezTo>
                    <a:pt x="35589" y="96091"/>
                    <a:pt x="35564" y="96091"/>
                    <a:pt x="35539" y="96091"/>
                  </a:cubicBezTo>
                  <a:cubicBezTo>
                    <a:pt x="35539" y="96116"/>
                    <a:pt x="35514" y="96116"/>
                    <a:pt x="35489" y="96116"/>
                  </a:cubicBezTo>
                  <a:cubicBezTo>
                    <a:pt x="26341" y="100026"/>
                    <a:pt x="17494" y="101655"/>
                    <a:pt x="9975" y="101655"/>
                  </a:cubicBezTo>
                  <a:cubicBezTo>
                    <a:pt x="7168" y="101655"/>
                    <a:pt x="4562" y="101430"/>
                    <a:pt x="2181" y="101004"/>
                  </a:cubicBezTo>
                  <a:cubicBezTo>
                    <a:pt x="1504" y="101806"/>
                    <a:pt x="777" y="102532"/>
                    <a:pt x="0" y="103209"/>
                  </a:cubicBezTo>
                  <a:cubicBezTo>
                    <a:pt x="3309" y="104061"/>
                    <a:pt x="6993" y="104487"/>
                    <a:pt x="10928" y="104487"/>
                  </a:cubicBezTo>
                  <a:cubicBezTo>
                    <a:pt x="19223" y="104487"/>
                    <a:pt x="28547" y="102583"/>
                    <a:pt x="37369" y="98798"/>
                  </a:cubicBezTo>
                  <a:cubicBezTo>
                    <a:pt x="47519" y="94437"/>
                    <a:pt x="56316" y="87846"/>
                    <a:pt x="62783" y="79775"/>
                  </a:cubicBezTo>
                  <a:cubicBezTo>
                    <a:pt x="70402" y="70277"/>
                    <a:pt x="74813" y="58898"/>
                    <a:pt x="75865" y="45991"/>
                  </a:cubicBezTo>
                  <a:cubicBezTo>
                    <a:pt x="77319" y="28522"/>
                    <a:pt x="71630" y="14462"/>
                    <a:pt x="59875" y="6417"/>
                  </a:cubicBezTo>
                  <a:cubicBezTo>
                    <a:pt x="53660" y="2156"/>
                    <a:pt x="46116" y="1"/>
                    <a:pt x="3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5" name="Google Shape;995;p69"/>
            <p:cNvSpPr/>
            <p:nvPr/>
          </p:nvSpPr>
          <p:spPr>
            <a:xfrm>
              <a:off x="3349925" y="4365759"/>
              <a:ext cx="582799" cy="514181"/>
            </a:xfrm>
            <a:custGeom>
              <a:avLst/>
              <a:gdLst/>
              <a:ahLst/>
              <a:cxnLst/>
              <a:rect l="l" t="t" r="r" b="b"/>
              <a:pathLst>
                <a:path w="44463" h="39228" extrusionOk="0">
                  <a:moveTo>
                    <a:pt x="22245" y="0"/>
                  </a:moveTo>
                  <a:cubicBezTo>
                    <a:pt x="16174" y="0"/>
                    <a:pt x="10182" y="2811"/>
                    <a:pt x="6342" y="8103"/>
                  </a:cubicBezTo>
                  <a:cubicBezTo>
                    <a:pt x="1" y="16850"/>
                    <a:pt x="1930" y="29131"/>
                    <a:pt x="10702" y="35497"/>
                  </a:cubicBezTo>
                  <a:cubicBezTo>
                    <a:pt x="14184" y="38013"/>
                    <a:pt x="18215" y="39227"/>
                    <a:pt x="22209" y="39227"/>
                  </a:cubicBezTo>
                  <a:cubicBezTo>
                    <a:pt x="28276" y="39227"/>
                    <a:pt x="34257" y="36426"/>
                    <a:pt x="38096" y="31136"/>
                  </a:cubicBezTo>
                  <a:cubicBezTo>
                    <a:pt x="44462" y="22364"/>
                    <a:pt x="42507" y="10108"/>
                    <a:pt x="33735" y="3742"/>
                  </a:cubicBezTo>
                  <a:cubicBezTo>
                    <a:pt x="30265" y="1216"/>
                    <a:pt x="26238" y="0"/>
                    <a:pt x="2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6" name="Google Shape;996;p69"/>
            <p:cNvSpPr/>
            <p:nvPr/>
          </p:nvSpPr>
          <p:spPr>
            <a:xfrm>
              <a:off x="3396574" y="4407139"/>
              <a:ext cx="489172" cy="431460"/>
            </a:xfrm>
            <a:custGeom>
              <a:avLst/>
              <a:gdLst/>
              <a:ahLst/>
              <a:cxnLst/>
              <a:rect l="l" t="t" r="r" b="b"/>
              <a:pathLst>
                <a:path w="37320" h="32917" extrusionOk="0">
                  <a:moveTo>
                    <a:pt x="18673" y="1"/>
                  </a:moveTo>
                  <a:cubicBezTo>
                    <a:pt x="13582" y="1"/>
                    <a:pt x="8558" y="2357"/>
                    <a:pt x="5339" y="6801"/>
                  </a:cubicBezTo>
                  <a:cubicBezTo>
                    <a:pt x="1" y="14144"/>
                    <a:pt x="1655" y="24445"/>
                    <a:pt x="8998" y="29783"/>
                  </a:cubicBezTo>
                  <a:cubicBezTo>
                    <a:pt x="11909" y="31899"/>
                    <a:pt x="15284" y="32916"/>
                    <a:pt x="18631" y="32916"/>
                  </a:cubicBezTo>
                  <a:cubicBezTo>
                    <a:pt x="23728" y="32916"/>
                    <a:pt x="28758" y="30557"/>
                    <a:pt x="31981" y="26124"/>
                  </a:cubicBezTo>
                  <a:cubicBezTo>
                    <a:pt x="37319" y="18781"/>
                    <a:pt x="35690" y="8480"/>
                    <a:pt x="28322" y="3141"/>
                  </a:cubicBezTo>
                  <a:cubicBezTo>
                    <a:pt x="25406" y="1022"/>
                    <a:pt x="22025" y="1"/>
                    <a:pt x="18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7" name="Google Shape;997;p69"/>
            <p:cNvSpPr/>
            <p:nvPr/>
          </p:nvSpPr>
          <p:spPr>
            <a:xfrm>
              <a:off x="3425161" y="4430483"/>
              <a:ext cx="317018" cy="335749"/>
            </a:xfrm>
            <a:custGeom>
              <a:avLst/>
              <a:gdLst/>
              <a:ahLst/>
              <a:cxnLst/>
              <a:rect l="l" t="t" r="r" b="b"/>
              <a:pathLst>
                <a:path w="24186" h="25615" extrusionOk="0">
                  <a:moveTo>
                    <a:pt x="16123" y="0"/>
                  </a:moveTo>
                  <a:cubicBezTo>
                    <a:pt x="11645" y="0"/>
                    <a:pt x="7237" y="2077"/>
                    <a:pt x="4436" y="5922"/>
                  </a:cubicBezTo>
                  <a:cubicBezTo>
                    <a:pt x="0" y="12037"/>
                    <a:pt x="1053" y="20609"/>
                    <a:pt x="6842" y="25446"/>
                  </a:cubicBezTo>
                  <a:cubicBezTo>
                    <a:pt x="6987" y="25557"/>
                    <a:pt x="7162" y="25614"/>
                    <a:pt x="7336" y="25614"/>
                  </a:cubicBezTo>
                  <a:cubicBezTo>
                    <a:pt x="7553" y="25614"/>
                    <a:pt x="7767" y="25526"/>
                    <a:pt x="7920" y="25345"/>
                  </a:cubicBezTo>
                  <a:cubicBezTo>
                    <a:pt x="8171" y="25020"/>
                    <a:pt x="8145" y="24543"/>
                    <a:pt x="7820" y="24268"/>
                  </a:cubicBezTo>
                  <a:cubicBezTo>
                    <a:pt x="2632" y="19957"/>
                    <a:pt x="1679" y="12288"/>
                    <a:pt x="5664" y="6824"/>
                  </a:cubicBezTo>
                  <a:cubicBezTo>
                    <a:pt x="8165" y="3373"/>
                    <a:pt x="12116" y="1512"/>
                    <a:pt x="16127" y="1512"/>
                  </a:cubicBezTo>
                  <a:cubicBezTo>
                    <a:pt x="18467" y="1512"/>
                    <a:pt x="20827" y="2145"/>
                    <a:pt x="22932" y="3466"/>
                  </a:cubicBezTo>
                  <a:cubicBezTo>
                    <a:pt x="23053" y="3540"/>
                    <a:pt x="23191" y="3576"/>
                    <a:pt x="23328" y="3576"/>
                  </a:cubicBezTo>
                  <a:cubicBezTo>
                    <a:pt x="23561" y="3576"/>
                    <a:pt x="23793" y="3470"/>
                    <a:pt x="23935" y="3265"/>
                  </a:cubicBezTo>
                  <a:lnTo>
                    <a:pt x="23960" y="3215"/>
                  </a:lnTo>
                  <a:cubicBezTo>
                    <a:pt x="24186" y="2864"/>
                    <a:pt x="24085" y="2413"/>
                    <a:pt x="23735" y="2187"/>
                  </a:cubicBezTo>
                  <a:cubicBezTo>
                    <a:pt x="21378" y="709"/>
                    <a:pt x="18739" y="0"/>
                    <a:pt x="16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8" name="Google Shape;998;p69"/>
            <p:cNvSpPr/>
            <p:nvPr/>
          </p:nvSpPr>
          <p:spPr>
            <a:xfrm>
              <a:off x="3540138" y="4479464"/>
              <a:ext cx="317018" cy="335867"/>
            </a:xfrm>
            <a:custGeom>
              <a:avLst/>
              <a:gdLst/>
              <a:ahLst/>
              <a:cxnLst/>
              <a:rect l="l" t="t" r="r" b="b"/>
              <a:pathLst>
                <a:path w="24186" h="25624" extrusionOk="0">
                  <a:moveTo>
                    <a:pt x="16861" y="1"/>
                  </a:moveTo>
                  <a:cubicBezTo>
                    <a:pt x="16644" y="1"/>
                    <a:pt x="16432" y="97"/>
                    <a:pt x="16291" y="280"/>
                  </a:cubicBezTo>
                  <a:lnTo>
                    <a:pt x="16241" y="330"/>
                  </a:lnTo>
                  <a:cubicBezTo>
                    <a:pt x="16015" y="631"/>
                    <a:pt x="16065" y="1082"/>
                    <a:pt x="16366" y="1333"/>
                  </a:cubicBezTo>
                  <a:cubicBezTo>
                    <a:pt x="21554" y="5669"/>
                    <a:pt x="22506" y="13338"/>
                    <a:pt x="18521" y="18801"/>
                  </a:cubicBezTo>
                  <a:cubicBezTo>
                    <a:pt x="16020" y="22252"/>
                    <a:pt x="12080" y="24113"/>
                    <a:pt x="8069" y="24113"/>
                  </a:cubicBezTo>
                  <a:cubicBezTo>
                    <a:pt x="5730" y="24113"/>
                    <a:pt x="3368" y="23480"/>
                    <a:pt x="1253" y="22160"/>
                  </a:cubicBezTo>
                  <a:cubicBezTo>
                    <a:pt x="1126" y="22078"/>
                    <a:pt x="987" y="22039"/>
                    <a:pt x="849" y="22039"/>
                  </a:cubicBezTo>
                  <a:cubicBezTo>
                    <a:pt x="606" y="22039"/>
                    <a:pt x="370" y="22161"/>
                    <a:pt x="226" y="22385"/>
                  </a:cubicBezTo>
                  <a:cubicBezTo>
                    <a:pt x="0" y="22761"/>
                    <a:pt x="100" y="23212"/>
                    <a:pt x="451" y="23438"/>
                  </a:cubicBezTo>
                  <a:cubicBezTo>
                    <a:pt x="2806" y="24915"/>
                    <a:pt x="5442" y="25624"/>
                    <a:pt x="8056" y="25624"/>
                  </a:cubicBezTo>
                  <a:cubicBezTo>
                    <a:pt x="12536" y="25624"/>
                    <a:pt x="16948" y="23541"/>
                    <a:pt x="19749" y="19679"/>
                  </a:cubicBezTo>
                  <a:cubicBezTo>
                    <a:pt x="24186" y="13588"/>
                    <a:pt x="23133" y="5017"/>
                    <a:pt x="17343" y="180"/>
                  </a:cubicBezTo>
                  <a:cubicBezTo>
                    <a:pt x="17201" y="59"/>
                    <a:pt x="17029" y="1"/>
                    <a:pt x="16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999" name="Google Shape;999;p69"/>
            <p:cNvSpPr/>
            <p:nvPr/>
          </p:nvSpPr>
          <p:spPr>
            <a:xfrm>
              <a:off x="3582186" y="4491667"/>
              <a:ext cx="90350" cy="180372"/>
            </a:xfrm>
            <a:custGeom>
              <a:avLst/>
              <a:gdLst/>
              <a:ahLst/>
              <a:cxnLst/>
              <a:rect l="l" t="t" r="r" b="b"/>
              <a:pathLst>
                <a:path w="6893" h="13761" extrusionOk="0">
                  <a:moveTo>
                    <a:pt x="0" y="1"/>
                  </a:moveTo>
                  <a:lnTo>
                    <a:pt x="5138" y="13760"/>
                  </a:lnTo>
                  <a:lnTo>
                    <a:pt x="6892" y="1298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00" name="Google Shape;1000;p69"/>
            <p:cNvSpPr/>
            <p:nvPr/>
          </p:nvSpPr>
          <p:spPr>
            <a:xfrm>
              <a:off x="5145528" y="4556456"/>
              <a:ext cx="99224" cy="119842"/>
            </a:xfrm>
            <a:custGeom>
              <a:avLst/>
              <a:gdLst/>
              <a:ahLst/>
              <a:cxnLst/>
              <a:rect l="l" t="t" r="r" b="b"/>
              <a:pathLst>
                <a:path w="7570" h="9143" extrusionOk="0">
                  <a:moveTo>
                    <a:pt x="3689" y="1"/>
                  </a:moveTo>
                  <a:cubicBezTo>
                    <a:pt x="3438" y="1"/>
                    <a:pt x="3182" y="47"/>
                    <a:pt x="2933" y="145"/>
                  </a:cubicBezTo>
                  <a:lnTo>
                    <a:pt x="1" y="1273"/>
                  </a:lnTo>
                  <a:lnTo>
                    <a:pt x="3033" y="9143"/>
                  </a:lnTo>
                  <a:lnTo>
                    <a:pt x="5966" y="8015"/>
                  </a:lnTo>
                  <a:cubicBezTo>
                    <a:pt x="7044" y="7589"/>
                    <a:pt x="7570" y="6386"/>
                    <a:pt x="7144" y="5308"/>
                  </a:cubicBezTo>
                  <a:lnTo>
                    <a:pt x="5615" y="1323"/>
                  </a:lnTo>
                  <a:cubicBezTo>
                    <a:pt x="5307" y="514"/>
                    <a:pt x="4524" y="1"/>
                    <a:pt x="3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01" name="Google Shape;1001;p69"/>
            <p:cNvSpPr/>
            <p:nvPr/>
          </p:nvSpPr>
          <p:spPr>
            <a:xfrm>
              <a:off x="4648501" y="4730494"/>
              <a:ext cx="98896" cy="142623"/>
            </a:xfrm>
            <a:custGeom>
              <a:avLst/>
              <a:gdLst/>
              <a:ahLst/>
              <a:cxnLst/>
              <a:rect l="l" t="t" r="r" b="b"/>
              <a:pathLst>
                <a:path w="7545" h="10881" extrusionOk="0">
                  <a:moveTo>
                    <a:pt x="3685" y="0"/>
                  </a:moveTo>
                  <a:lnTo>
                    <a:pt x="1780" y="727"/>
                  </a:lnTo>
                  <a:cubicBezTo>
                    <a:pt x="577" y="1178"/>
                    <a:pt x="1" y="2532"/>
                    <a:pt x="452" y="3735"/>
                  </a:cubicBezTo>
                  <a:lnTo>
                    <a:pt x="2632" y="9399"/>
                  </a:lnTo>
                  <a:cubicBezTo>
                    <a:pt x="2999" y="10325"/>
                    <a:pt x="3886" y="10880"/>
                    <a:pt x="4824" y="10880"/>
                  </a:cubicBezTo>
                  <a:cubicBezTo>
                    <a:pt x="5104" y="10880"/>
                    <a:pt x="5389" y="10831"/>
                    <a:pt x="5665" y="10727"/>
                  </a:cubicBezTo>
                  <a:lnTo>
                    <a:pt x="7545" y="10000"/>
                  </a:lnTo>
                  <a:lnTo>
                    <a:pt x="36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02" name="Google Shape;1002;p69"/>
            <p:cNvSpPr/>
            <p:nvPr/>
          </p:nvSpPr>
          <p:spPr>
            <a:xfrm>
              <a:off x="4648501" y="4492611"/>
              <a:ext cx="590349" cy="435549"/>
            </a:xfrm>
            <a:custGeom>
              <a:avLst/>
              <a:gdLst/>
              <a:ahLst/>
              <a:cxnLst/>
              <a:rect l="l" t="t" r="r" b="b"/>
              <a:pathLst>
                <a:path w="45039" h="33229" extrusionOk="0">
                  <a:moveTo>
                    <a:pt x="26092" y="0"/>
                  </a:moveTo>
                  <a:cubicBezTo>
                    <a:pt x="23089" y="0"/>
                    <a:pt x="19917" y="573"/>
                    <a:pt x="16793" y="1783"/>
                  </a:cubicBezTo>
                  <a:cubicBezTo>
                    <a:pt x="6116" y="5919"/>
                    <a:pt x="1" y="15894"/>
                    <a:pt x="3159" y="24089"/>
                  </a:cubicBezTo>
                  <a:cubicBezTo>
                    <a:pt x="5411" y="29889"/>
                    <a:pt x="11693" y="33229"/>
                    <a:pt x="18957" y="33229"/>
                  </a:cubicBezTo>
                  <a:cubicBezTo>
                    <a:pt x="21958" y="33229"/>
                    <a:pt x="25126" y="32659"/>
                    <a:pt x="28247" y="31458"/>
                  </a:cubicBezTo>
                  <a:cubicBezTo>
                    <a:pt x="38948" y="27322"/>
                    <a:pt x="45039" y="17322"/>
                    <a:pt x="41881" y="9127"/>
                  </a:cubicBezTo>
                  <a:cubicBezTo>
                    <a:pt x="39629" y="3347"/>
                    <a:pt x="33352" y="0"/>
                    <a:pt x="26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03" name="Google Shape;1003;p69"/>
            <p:cNvSpPr/>
            <p:nvPr/>
          </p:nvSpPr>
          <p:spPr>
            <a:xfrm>
              <a:off x="4845280" y="4490658"/>
              <a:ext cx="208029" cy="439652"/>
            </a:xfrm>
            <a:custGeom>
              <a:avLst/>
              <a:gdLst/>
              <a:ahLst/>
              <a:cxnLst/>
              <a:rect l="l" t="t" r="r" b="b"/>
              <a:pathLst>
                <a:path w="15871" h="33542" extrusionOk="0">
                  <a:moveTo>
                    <a:pt x="2243" y="1"/>
                  </a:moveTo>
                  <a:cubicBezTo>
                    <a:pt x="1178" y="1"/>
                    <a:pt x="1" y="1030"/>
                    <a:pt x="401" y="2409"/>
                  </a:cubicBezTo>
                  <a:cubicBezTo>
                    <a:pt x="3384" y="12759"/>
                    <a:pt x="7269" y="22835"/>
                    <a:pt x="12006" y="32534"/>
                  </a:cubicBezTo>
                  <a:cubicBezTo>
                    <a:pt x="12351" y="33243"/>
                    <a:pt x="12979" y="33541"/>
                    <a:pt x="13602" y="33541"/>
                  </a:cubicBezTo>
                  <a:cubicBezTo>
                    <a:pt x="14743" y="33541"/>
                    <a:pt x="15871" y="32543"/>
                    <a:pt x="15239" y="31231"/>
                  </a:cubicBezTo>
                  <a:cubicBezTo>
                    <a:pt x="10477" y="21556"/>
                    <a:pt x="6617" y="11481"/>
                    <a:pt x="3635" y="1105"/>
                  </a:cubicBezTo>
                  <a:cubicBezTo>
                    <a:pt x="3409" y="328"/>
                    <a:pt x="2844" y="1"/>
                    <a:pt x="2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1004" name="Google Shape;1004;p6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Feasibility</a:t>
            </a:r>
            <a:endParaRPr/>
          </a:p>
        </p:txBody>
      </p:sp>
      <p:sp>
        <p:nvSpPr>
          <p:cNvPr id="1005" name="Google Shape;1005;p69"/>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006" name="Google Shape;1006;p69"/>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Tenia</a:t>
            </a:r>
            <a:endParaRPr sz="1500" b="1"/>
          </a:p>
        </p:txBody>
      </p:sp>
      <p:sp>
        <p:nvSpPr>
          <p:cNvPr id="1007" name="Google Shape;1007;p69"/>
          <p:cNvSpPr txBox="1"/>
          <p:nvPr/>
        </p:nvSpPr>
        <p:spPr>
          <a:xfrm>
            <a:off x="677026" y="2796128"/>
            <a:ext cx="23610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PT Sans"/>
                <a:ea typeface="PT Sans"/>
                <a:cs typeface="PT Sans"/>
                <a:sym typeface="PT Sans"/>
              </a:rPr>
              <a:t>CVD Mortality Rate</a:t>
            </a:r>
            <a:endParaRPr sz="1800" b="1">
              <a:solidFill>
                <a:srgbClr val="191919"/>
              </a:solidFill>
              <a:latin typeface="PT Sans"/>
              <a:ea typeface="PT Sans"/>
              <a:cs typeface="PT Sans"/>
              <a:sym typeface="PT Sans"/>
            </a:endParaRPr>
          </a:p>
        </p:txBody>
      </p:sp>
      <p:sp>
        <p:nvSpPr>
          <p:cNvPr id="1008" name="Google Shape;1008;p69"/>
          <p:cNvSpPr txBox="1"/>
          <p:nvPr/>
        </p:nvSpPr>
        <p:spPr>
          <a:xfrm>
            <a:off x="3391495" y="2796128"/>
            <a:ext cx="23610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PT Sans"/>
                <a:ea typeface="PT Sans"/>
                <a:cs typeface="PT Sans"/>
                <a:sym typeface="PT Sans"/>
              </a:rPr>
              <a:t>Cost of Treatment</a:t>
            </a:r>
            <a:endParaRPr sz="1800" b="1">
              <a:solidFill>
                <a:srgbClr val="191919"/>
              </a:solidFill>
              <a:latin typeface="PT Sans"/>
              <a:ea typeface="PT Sans"/>
              <a:cs typeface="PT Sans"/>
              <a:sym typeface="PT Sans"/>
            </a:endParaRPr>
          </a:p>
        </p:txBody>
      </p:sp>
      <p:sp>
        <p:nvSpPr>
          <p:cNvPr id="1009" name="Google Shape;1009;p69"/>
          <p:cNvSpPr txBox="1"/>
          <p:nvPr/>
        </p:nvSpPr>
        <p:spPr>
          <a:xfrm>
            <a:off x="6105964" y="2796128"/>
            <a:ext cx="23610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PT Sans"/>
                <a:ea typeface="PT Sans"/>
                <a:cs typeface="PT Sans"/>
                <a:sym typeface="PT Sans"/>
              </a:rPr>
              <a:t>Waiting Time</a:t>
            </a:r>
            <a:endParaRPr sz="1800" b="1">
              <a:solidFill>
                <a:srgbClr val="191919"/>
              </a:solidFill>
              <a:latin typeface="PT Sans"/>
              <a:ea typeface="PT Sans"/>
              <a:cs typeface="PT Sans"/>
              <a:sym typeface="PT Sans"/>
            </a:endParaRPr>
          </a:p>
        </p:txBody>
      </p:sp>
      <p:pic>
        <p:nvPicPr>
          <p:cNvPr id="1010" name="Google Shape;1010;p69"/>
          <p:cNvPicPr preferRelativeResize="0"/>
          <p:nvPr/>
        </p:nvPicPr>
        <p:blipFill>
          <a:blip r:embed="rId3">
            <a:alphaModFix/>
          </a:blip>
          <a:stretch>
            <a:fillRect/>
          </a:stretch>
        </p:blipFill>
        <p:spPr>
          <a:xfrm>
            <a:off x="6762175" y="1423761"/>
            <a:ext cx="1048609" cy="1048588"/>
          </a:xfrm>
          <a:prstGeom prst="rect">
            <a:avLst/>
          </a:prstGeom>
          <a:noFill/>
          <a:ln>
            <a:noFill/>
          </a:ln>
        </p:spPr>
      </p:pic>
      <p:pic>
        <p:nvPicPr>
          <p:cNvPr id="1011" name="Google Shape;1011;p69"/>
          <p:cNvPicPr preferRelativeResize="0"/>
          <p:nvPr/>
        </p:nvPicPr>
        <p:blipFill>
          <a:blip r:embed="rId4">
            <a:alphaModFix/>
          </a:blip>
          <a:stretch>
            <a:fillRect/>
          </a:stretch>
        </p:blipFill>
        <p:spPr>
          <a:xfrm>
            <a:off x="4047697" y="1518938"/>
            <a:ext cx="1048600" cy="1048600"/>
          </a:xfrm>
          <a:prstGeom prst="rect">
            <a:avLst/>
          </a:prstGeom>
          <a:noFill/>
          <a:ln>
            <a:noFill/>
          </a:ln>
        </p:spPr>
      </p:pic>
      <p:sp>
        <p:nvSpPr>
          <p:cNvPr id="1012" name="Google Shape;1012;p69"/>
          <p:cNvSpPr txBox="1">
            <a:spLocks noGrp="1"/>
          </p:cNvSpPr>
          <p:nvPr>
            <p:ph type="subTitle" idx="4294967295"/>
          </p:nvPr>
        </p:nvSpPr>
        <p:spPr>
          <a:xfrm>
            <a:off x="484650" y="3330138"/>
            <a:ext cx="26127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Indicates </a:t>
            </a:r>
            <a:r>
              <a:rPr lang="en" b="1"/>
              <a:t>effectiveness in reducing Cardiovascular Disease (CVD) mortality</a:t>
            </a:r>
            <a:endParaRPr b="1"/>
          </a:p>
        </p:txBody>
      </p:sp>
      <p:sp>
        <p:nvSpPr>
          <p:cNvPr id="1013" name="Google Shape;1013;p69"/>
          <p:cNvSpPr txBox="1">
            <a:spLocks noGrp="1"/>
          </p:cNvSpPr>
          <p:nvPr>
            <p:ph type="subTitle" idx="4294967295"/>
          </p:nvPr>
        </p:nvSpPr>
        <p:spPr>
          <a:xfrm>
            <a:off x="3265650" y="3330138"/>
            <a:ext cx="26127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Assess the app's </a:t>
            </a:r>
            <a:r>
              <a:rPr lang="en" b="1"/>
              <a:t>effectiveness in reducing healthcare expenses</a:t>
            </a:r>
            <a:r>
              <a:rPr lang="en"/>
              <a:t> for users</a:t>
            </a:r>
            <a:endParaRPr/>
          </a:p>
        </p:txBody>
      </p:sp>
      <p:sp>
        <p:nvSpPr>
          <p:cNvPr id="1014" name="Google Shape;1014;p69"/>
          <p:cNvSpPr txBox="1">
            <a:spLocks noGrp="1"/>
          </p:cNvSpPr>
          <p:nvPr>
            <p:ph type="subTitle" idx="4294967295"/>
          </p:nvPr>
        </p:nvSpPr>
        <p:spPr>
          <a:xfrm>
            <a:off x="6046650" y="3330138"/>
            <a:ext cx="26127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Evaluate </a:t>
            </a:r>
            <a:r>
              <a:rPr lang="en" b="1"/>
              <a:t>improvements in healthcare accessibility </a:t>
            </a:r>
            <a:r>
              <a:rPr lang="en"/>
              <a:t>facilitated by CHAMP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70"/>
          <p:cNvSpPr txBox="1"/>
          <p:nvPr/>
        </p:nvSpPr>
        <p:spPr>
          <a:xfrm>
            <a:off x="980950" y="2205250"/>
            <a:ext cx="4935600" cy="1657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5500" b="1">
                <a:solidFill>
                  <a:srgbClr val="191919"/>
                </a:solidFill>
                <a:latin typeface="Doppio One"/>
                <a:ea typeface="Doppio One"/>
                <a:cs typeface="Doppio One"/>
                <a:sym typeface="Doppio One"/>
              </a:rPr>
              <a:t>Improvements &amp; Conclusion</a:t>
            </a:r>
            <a:endParaRPr sz="5500" b="1">
              <a:solidFill>
                <a:srgbClr val="191919"/>
              </a:solidFill>
              <a:latin typeface="Doppio One"/>
              <a:ea typeface="Doppio One"/>
              <a:cs typeface="Doppio One"/>
              <a:sym typeface="Doppio One"/>
            </a:endParaRPr>
          </a:p>
        </p:txBody>
      </p:sp>
      <p:sp>
        <p:nvSpPr>
          <p:cNvPr id="1020" name="Google Shape;1020;p70"/>
          <p:cNvSpPr txBox="1"/>
          <p:nvPr/>
        </p:nvSpPr>
        <p:spPr>
          <a:xfrm>
            <a:off x="980950" y="1167150"/>
            <a:ext cx="1368300" cy="914400"/>
          </a:xfrm>
          <a:prstGeom prst="rect">
            <a:avLst/>
          </a:prstGeom>
          <a:solidFill>
            <a:srgbClr val="EF345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latin typeface="Doppio One"/>
                <a:ea typeface="Doppio One"/>
                <a:cs typeface="Doppio One"/>
                <a:sym typeface="Doppio One"/>
              </a:rPr>
              <a:t>06</a:t>
            </a:r>
            <a:endParaRPr sz="6000" b="1">
              <a:solidFill>
                <a:srgbClr val="FFFFFF"/>
              </a:solidFill>
              <a:latin typeface="Doppio One"/>
              <a:ea typeface="Doppio One"/>
              <a:cs typeface="Doppio One"/>
              <a:sym typeface="Doppio One"/>
            </a:endParaRPr>
          </a:p>
        </p:txBody>
      </p:sp>
      <p:grpSp>
        <p:nvGrpSpPr>
          <p:cNvPr id="1021" name="Google Shape;1021;p70"/>
          <p:cNvGrpSpPr/>
          <p:nvPr/>
        </p:nvGrpSpPr>
        <p:grpSpPr>
          <a:xfrm>
            <a:off x="1067900" y="3862876"/>
            <a:ext cx="2226149" cy="407875"/>
            <a:chOff x="1291500" y="3868551"/>
            <a:chExt cx="2226149" cy="407875"/>
          </a:xfrm>
        </p:grpSpPr>
        <p:grpSp>
          <p:nvGrpSpPr>
            <p:cNvPr id="1022" name="Google Shape;1022;p70"/>
            <p:cNvGrpSpPr/>
            <p:nvPr/>
          </p:nvGrpSpPr>
          <p:grpSpPr>
            <a:xfrm>
              <a:off x="1291500" y="3868551"/>
              <a:ext cx="2075273" cy="407875"/>
              <a:chOff x="3566000" y="3011976"/>
              <a:chExt cx="2075273" cy="407875"/>
            </a:xfrm>
          </p:grpSpPr>
          <p:sp>
            <p:nvSpPr>
              <p:cNvPr id="1023" name="Google Shape;1023;p70"/>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24" name="Google Shape;1024;p70"/>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1025" name="Google Shape;1025;p70"/>
            <p:cNvSpPr/>
            <p:nvPr/>
          </p:nvSpPr>
          <p:spPr>
            <a:xfrm>
              <a:off x="3341549" y="4070726"/>
              <a:ext cx="176100" cy="171900"/>
            </a:xfrm>
            <a:prstGeom prst="heart">
              <a:avLst/>
            </a:prstGeom>
            <a:solidFill>
              <a:srgbClr val="EF3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1026" name="Google Shape;1026;p70"/>
          <p:cNvGrpSpPr/>
          <p:nvPr/>
        </p:nvGrpSpPr>
        <p:grpSpPr>
          <a:xfrm rot="-586709">
            <a:off x="6130049" y="1698881"/>
            <a:ext cx="2258091" cy="1745723"/>
            <a:chOff x="3349925" y="3465425"/>
            <a:chExt cx="1894827" cy="1464885"/>
          </a:xfrm>
        </p:grpSpPr>
        <p:sp>
          <p:nvSpPr>
            <p:cNvPr id="1027" name="Google Shape;1027;p70"/>
            <p:cNvSpPr/>
            <p:nvPr/>
          </p:nvSpPr>
          <p:spPr>
            <a:xfrm>
              <a:off x="3602882" y="3675822"/>
              <a:ext cx="1499655" cy="1175271"/>
            </a:xfrm>
            <a:custGeom>
              <a:avLst/>
              <a:gdLst/>
              <a:ahLst/>
              <a:cxnLst/>
              <a:rect l="l" t="t" r="r" b="b"/>
              <a:pathLst>
                <a:path w="114412" h="89664" extrusionOk="0">
                  <a:moveTo>
                    <a:pt x="81043" y="0"/>
                  </a:moveTo>
                  <a:cubicBezTo>
                    <a:pt x="69526" y="0"/>
                    <a:pt x="58683" y="5871"/>
                    <a:pt x="55339" y="12696"/>
                  </a:cubicBezTo>
                  <a:cubicBezTo>
                    <a:pt x="51976" y="5872"/>
                    <a:pt x="41139" y="6"/>
                    <a:pt x="29628" y="6"/>
                  </a:cubicBezTo>
                  <a:cubicBezTo>
                    <a:pt x="23465" y="6"/>
                    <a:pt x="17110" y="1687"/>
                    <a:pt x="11604" y="5803"/>
                  </a:cubicBezTo>
                  <a:cubicBezTo>
                    <a:pt x="1454" y="13372"/>
                    <a:pt x="0" y="27483"/>
                    <a:pt x="3058" y="40189"/>
                  </a:cubicBezTo>
                  <a:cubicBezTo>
                    <a:pt x="4637" y="46706"/>
                    <a:pt x="7368" y="52846"/>
                    <a:pt x="10727" y="57583"/>
                  </a:cubicBezTo>
                  <a:cubicBezTo>
                    <a:pt x="21003" y="72019"/>
                    <a:pt x="43835" y="87383"/>
                    <a:pt x="55339" y="89663"/>
                  </a:cubicBezTo>
                  <a:cubicBezTo>
                    <a:pt x="66817" y="87383"/>
                    <a:pt x="89650" y="72019"/>
                    <a:pt x="99925" y="57583"/>
                  </a:cubicBezTo>
                  <a:cubicBezTo>
                    <a:pt x="109850" y="43623"/>
                    <a:pt x="114412" y="17257"/>
                    <a:pt x="99073" y="5803"/>
                  </a:cubicBezTo>
                  <a:cubicBezTo>
                    <a:pt x="98472" y="5352"/>
                    <a:pt x="97845" y="4926"/>
                    <a:pt x="97219" y="4525"/>
                  </a:cubicBezTo>
                  <a:cubicBezTo>
                    <a:pt x="92165" y="1331"/>
                    <a:pt x="86528" y="0"/>
                    <a:pt x="81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28" name="Google Shape;1028;p70"/>
            <p:cNvSpPr/>
            <p:nvPr/>
          </p:nvSpPr>
          <p:spPr>
            <a:xfrm>
              <a:off x="3647224" y="3722313"/>
              <a:ext cx="522347" cy="460912"/>
            </a:xfrm>
            <a:custGeom>
              <a:avLst/>
              <a:gdLst/>
              <a:ahLst/>
              <a:cxnLst/>
              <a:rect l="l" t="t" r="r" b="b"/>
              <a:pathLst>
                <a:path w="39851" h="35164" extrusionOk="0">
                  <a:moveTo>
                    <a:pt x="25364" y="1"/>
                  </a:moveTo>
                  <a:cubicBezTo>
                    <a:pt x="20176" y="1"/>
                    <a:pt x="14311" y="2507"/>
                    <a:pt x="9574" y="7244"/>
                  </a:cubicBezTo>
                  <a:cubicBezTo>
                    <a:pt x="1730" y="15088"/>
                    <a:pt x="0" y="26091"/>
                    <a:pt x="5690" y="31805"/>
                  </a:cubicBezTo>
                  <a:cubicBezTo>
                    <a:pt x="7970" y="34086"/>
                    <a:pt x="11078" y="35164"/>
                    <a:pt x="14487" y="35164"/>
                  </a:cubicBezTo>
                  <a:cubicBezTo>
                    <a:pt x="19675" y="35164"/>
                    <a:pt x="25539" y="32657"/>
                    <a:pt x="30276" y="27921"/>
                  </a:cubicBezTo>
                  <a:cubicBezTo>
                    <a:pt x="38121" y="20076"/>
                    <a:pt x="39850" y="9073"/>
                    <a:pt x="34161" y="3359"/>
                  </a:cubicBezTo>
                  <a:cubicBezTo>
                    <a:pt x="31880" y="1078"/>
                    <a:pt x="28773" y="1"/>
                    <a:pt x="25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29" name="Google Shape;1029;p70"/>
            <p:cNvSpPr/>
            <p:nvPr/>
          </p:nvSpPr>
          <p:spPr>
            <a:xfrm>
              <a:off x="4425782" y="4714726"/>
              <a:ext cx="488176" cy="136344"/>
            </a:xfrm>
            <a:custGeom>
              <a:avLst/>
              <a:gdLst/>
              <a:ahLst/>
              <a:cxnLst/>
              <a:rect l="l" t="t" r="r" b="b"/>
              <a:pathLst>
                <a:path w="37244" h="10402" extrusionOk="0">
                  <a:moveTo>
                    <a:pt x="33635" y="0"/>
                  </a:moveTo>
                  <a:cubicBezTo>
                    <a:pt x="29767" y="3084"/>
                    <a:pt x="24045" y="4618"/>
                    <a:pt x="17296" y="4618"/>
                  </a:cubicBezTo>
                  <a:cubicBezTo>
                    <a:pt x="14337" y="4618"/>
                    <a:pt x="11180" y="4323"/>
                    <a:pt x="7895" y="3735"/>
                  </a:cubicBezTo>
                  <a:cubicBezTo>
                    <a:pt x="7895" y="3735"/>
                    <a:pt x="2908" y="6542"/>
                    <a:pt x="0" y="7845"/>
                  </a:cubicBezTo>
                  <a:cubicBezTo>
                    <a:pt x="5690" y="9424"/>
                    <a:pt x="11279" y="10301"/>
                    <a:pt x="16492" y="10376"/>
                  </a:cubicBezTo>
                  <a:cubicBezTo>
                    <a:pt x="16767" y="10376"/>
                    <a:pt x="17043" y="10401"/>
                    <a:pt x="17319" y="10401"/>
                  </a:cubicBezTo>
                  <a:cubicBezTo>
                    <a:pt x="25539" y="10401"/>
                    <a:pt x="32432" y="8371"/>
                    <a:pt x="37244" y="4537"/>
                  </a:cubicBezTo>
                  <a:lnTo>
                    <a:pt x="33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0" name="Google Shape;1030;p70"/>
            <p:cNvSpPr/>
            <p:nvPr/>
          </p:nvSpPr>
          <p:spPr>
            <a:xfrm>
              <a:off x="3808522" y="3465425"/>
              <a:ext cx="1013472" cy="1369576"/>
            </a:xfrm>
            <a:custGeom>
              <a:avLst/>
              <a:gdLst/>
              <a:ahLst/>
              <a:cxnLst/>
              <a:rect l="l" t="t" r="r" b="b"/>
              <a:pathLst>
                <a:path w="77320" h="104488" extrusionOk="0">
                  <a:moveTo>
                    <a:pt x="38447" y="1"/>
                  </a:moveTo>
                  <a:cubicBezTo>
                    <a:pt x="32457" y="1"/>
                    <a:pt x="26391" y="1329"/>
                    <a:pt x="20853" y="4011"/>
                  </a:cubicBezTo>
                  <a:cubicBezTo>
                    <a:pt x="14612" y="7043"/>
                    <a:pt x="9524" y="11529"/>
                    <a:pt x="5790" y="17093"/>
                  </a:cubicBezTo>
                  <a:cubicBezTo>
                    <a:pt x="7193" y="16717"/>
                    <a:pt x="8622" y="16467"/>
                    <a:pt x="10025" y="16291"/>
                  </a:cubicBezTo>
                  <a:cubicBezTo>
                    <a:pt x="13334" y="11780"/>
                    <a:pt x="17695" y="8121"/>
                    <a:pt x="22883" y="5590"/>
                  </a:cubicBezTo>
                  <a:cubicBezTo>
                    <a:pt x="22908" y="5590"/>
                    <a:pt x="22933" y="5564"/>
                    <a:pt x="22958" y="5564"/>
                  </a:cubicBezTo>
                  <a:cubicBezTo>
                    <a:pt x="22983" y="5564"/>
                    <a:pt x="22983" y="5539"/>
                    <a:pt x="23008" y="5539"/>
                  </a:cubicBezTo>
                  <a:cubicBezTo>
                    <a:pt x="23008" y="5539"/>
                    <a:pt x="23033" y="5539"/>
                    <a:pt x="23033" y="5514"/>
                  </a:cubicBezTo>
                  <a:cubicBezTo>
                    <a:pt x="28121" y="3083"/>
                    <a:pt x="33660" y="1880"/>
                    <a:pt x="39123" y="1880"/>
                  </a:cubicBezTo>
                  <a:cubicBezTo>
                    <a:pt x="40853" y="1880"/>
                    <a:pt x="42582" y="2006"/>
                    <a:pt x="44286" y="2231"/>
                  </a:cubicBezTo>
                  <a:cubicBezTo>
                    <a:pt x="49424" y="2958"/>
                    <a:pt x="54362" y="4787"/>
                    <a:pt x="58597" y="7670"/>
                  </a:cubicBezTo>
                  <a:cubicBezTo>
                    <a:pt x="58622" y="7695"/>
                    <a:pt x="58647" y="7695"/>
                    <a:pt x="58672" y="7720"/>
                  </a:cubicBezTo>
                  <a:cubicBezTo>
                    <a:pt x="68271" y="14311"/>
                    <a:pt x="73434" y="25489"/>
                    <a:pt x="73434" y="39525"/>
                  </a:cubicBezTo>
                  <a:cubicBezTo>
                    <a:pt x="73434" y="41204"/>
                    <a:pt x="73359" y="42883"/>
                    <a:pt x="73209" y="44612"/>
                  </a:cubicBezTo>
                  <a:cubicBezTo>
                    <a:pt x="71279" y="67871"/>
                    <a:pt x="57595" y="86618"/>
                    <a:pt x="35665" y="96041"/>
                  </a:cubicBezTo>
                  <a:cubicBezTo>
                    <a:pt x="35640" y="96066"/>
                    <a:pt x="35640" y="96066"/>
                    <a:pt x="35615" y="96066"/>
                  </a:cubicBezTo>
                  <a:cubicBezTo>
                    <a:pt x="35589" y="96091"/>
                    <a:pt x="35564" y="96091"/>
                    <a:pt x="35539" y="96091"/>
                  </a:cubicBezTo>
                  <a:cubicBezTo>
                    <a:pt x="35539" y="96116"/>
                    <a:pt x="35514" y="96116"/>
                    <a:pt x="35489" y="96116"/>
                  </a:cubicBezTo>
                  <a:cubicBezTo>
                    <a:pt x="26341" y="100026"/>
                    <a:pt x="17494" y="101655"/>
                    <a:pt x="9975" y="101655"/>
                  </a:cubicBezTo>
                  <a:cubicBezTo>
                    <a:pt x="7168" y="101655"/>
                    <a:pt x="4562" y="101430"/>
                    <a:pt x="2181" y="101004"/>
                  </a:cubicBezTo>
                  <a:cubicBezTo>
                    <a:pt x="1504" y="101806"/>
                    <a:pt x="777" y="102532"/>
                    <a:pt x="0" y="103209"/>
                  </a:cubicBezTo>
                  <a:cubicBezTo>
                    <a:pt x="3309" y="104061"/>
                    <a:pt x="6993" y="104487"/>
                    <a:pt x="10928" y="104487"/>
                  </a:cubicBezTo>
                  <a:cubicBezTo>
                    <a:pt x="19223" y="104487"/>
                    <a:pt x="28547" y="102583"/>
                    <a:pt x="37369" y="98798"/>
                  </a:cubicBezTo>
                  <a:cubicBezTo>
                    <a:pt x="47519" y="94437"/>
                    <a:pt x="56316" y="87846"/>
                    <a:pt x="62783" y="79775"/>
                  </a:cubicBezTo>
                  <a:cubicBezTo>
                    <a:pt x="70402" y="70277"/>
                    <a:pt x="74813" y="58898"/>
                    <a:pt x="75865" y="45991"/>
                  </a:cubicBezTo>
                  <a:cubicBezTo>
                    <a:pt x="77319" y="28522"/>
                    <a:pt x="71630" y="14462"/>
                    <a:pt x="59875" y="6417"/>
                  </a:cubicBezTo>
                  <a:cubicBezTo>
                    <a:pt x="53660" y="2156"/>
                    <a:pt x="46116" y="1"/>
                    <a:pt x="3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1" name="Google Shape;1031;p70"/>
            <p:cNvSpPr/>
            <p:nvPr/>
          </p:nvSpPr>
          <p:spPr>
            <a:xfrm>
              <a:off x="3349925" y="4365759"/>
              <a:ext cx="582799" cy="514181"/>
            </a:xfrm>
            <a:custGeom>
              <a:avLst/>
              <a:gdLst/>
              <a:ahLst/>
              <a:cxnLst/>
              <a:rect l="l" t="t" r="r" b="b"/>
              <a:pathLst>
                <a:path w="44463" h="39228" extrusionOk="0">
                  <a:moveTo>
                    <a:pt x="22245" y="0"/>
                  </a:moveTo>
                  <a:cubicBezTo>
                    <a:pt x="16174" y="0"/>
                    <a:pt x="10182" y="2811"/>
                    <a:pt x="6342" y="8103"/>
                  </a:cubicBezTo>
                  <a:cubicBezTo>
                    <a:pt x="1" y="16850"/>
                    <a:pt x="1930" y="29131"/>
                    <a:pt x="10702" y="35497"/>
                  </a:cubicBezTo>
                  <a:cubicBezTo>
                    <a:pt x="14184" y="38013"/>
                    <a:pt x="18215" y="39227"/>
                    <a:pt x="22209" y="39227"/>
                  </a:cubicBezTo>
                  <a:cubicBezTo>
                    <a:pt x="28276" y="39227"/>
                    <a:pt x="34257" y="36426"/>
                    <a:pt x="38096" y="31136"/>
                  </a:cubicBezTo>
                  <a:cubicBezTo>
                    <a:pt x="44462" y="22364"/>
                    <a:pt x="42507" y="10108"/>
                    <a:pt x="33735" y="3742"/>
                  </a:cubicBezTo>
                  <a:cubicBezTo>
                    <a:pt x="30265" y="1216"/>
                    <a:pt x="26238" y="0"/>
                    <a:pt x="2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2" name="Google Shape;1032;p70"/>
            <p:cNvSpPr/>
            <p:nvPr/>
          </p:nvSpPr>
          <p:spPr>
            <a:xfrm>
              <a:off x="3396574" y="4407139"/>
              <a:ext cx="489172" cy="431460"/>
            </a:xfrm>
            <a:custGeom>
              <a:avLst/>
              <a:gdLst/>
              <a:ahLst/>
              <a:cxnLst/>
              <a:rect l="l" t="t" r="r" b="b"/>
              <a:pathLst>
                <a:path w="37320" h="32917" extrusionOk="0">
                  <a:moveTo>
                    <a:pt x="18673" y="1"/>
                  </a:moveTo>
                  <a:cubicBezTo>
                    <a:pt x="13582" y="1"/>
                    <a:pt x="8558" y="2357"/>
                    <a:pt x="5339" y="6801"/>
                  </a:cubicBezTo>
                  <a:cubicBezTo>
                    <a:pt x="1" y="14144"/>
                    <a:pt x="1655" y="24445"/>
                    <a:pt x="8998" y="29783"/>
                  </a:cubicBezTo>
                  <a:cubicBezTo>
                    <a:pt x="11909" y="31899"/>
                    <a:pt x="15284" y="32916"/>
                    <a:pt x="18631" y="32916"/>
                  </a:cubicBezTo>
                  <a:cubicBezTo>
                    <a:pt x="23728" y="32916"/>
                    <a:pt x="28758" y="30557"/>
                    <a:pt x="31981" y="26124"/>
                  </a:cubicBezTo>
                  <a:cubicBezTo>
                    <a:pt x="37319" y="18781"/>
                    <a:pt x="35690" y="8480"/>
                    <a:pt x="28322" y="3141"/>
                  </a:cubicBezTo>
                  <a:cubicBezTo>
                    <a:pt x="25406" y="1022"/>
                    <a:pt x="22025" y="1"/>
                    <a:pt x="18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3" name="Google Shape;1033;p70"/>
            <p:cNvSpPr/>
            <p:nvPr/>
          </p:nvSpPr>
          <p:spPr>
            <a:xfrm>
              <a:off x="3425161" y="4430483"/>
              <a:ext cx="317018" cy="335749"/>
            </a:xfrm>
            <a:custGeom>
              <a:avLst/>
              <a:gdLst/>
              <a:ahLst/>
              <a:cxnLst/>
              <a:rect l="l" t="t" r="r" b="b"/>
              <a:pathLst>
                <a:path w="24186" h="25615" extrusionOk="0">
                  <a:moveTo>
                    <a:pt x="16123" y="0"/>
                  </a:moveTo>
                  <a:cubicBezTo>
                    <a:pt x="11645" y="0"/>
                    <a:pt x="7237" y="2077"/>
                    <a:pt x="4436" y="5922"/>
                  </a:cubicBezTo>
                  <a:cubicBezTo>
                    <a:pt x="0" y="12037"/>
                    <a:pt x="1053" y="20609"/>
                    <a:pt x="6842" y="25446"/>
                  </a:cubicBezTo>
                  <a:cubicBezTo>
                    <a:pt x="6987" y="25557"/>
                    <a:pt x="7162" y="25614"/>
                    <a:pt x="7336" y="25614"/>
                  </a:cubicBezTo>
                  <a:cubicBezTo>
                    <a:pt x="7553" y="25614"/>
                    <a:pt x="7767" y="25526"/>
                    <a:pt x="7920" y="25345"/>
                  </a:cubicBezTo>
                  <a:cubicBezTo>
                    <a:pt x="8171" y="25020"/>
                    <a:pt x="8145" y="24543"/>
                    <a:pt x="7820" y="24268"/>
                  </a:cubicBezTo>
                  <a:cubicBezTo>
                    <a:pt x="2632" y="19957"/>
                    <a:pt x="1679" y="12288"/>
                    <a:pt x="5664" y="6824"/>
                  </a:cubicBezTo>
                  <a:cubicBezTo>
                    <a:pt x="8165" y="3373"/>
                    <a:pt x="12116" y="1512"/>
                    <a:pt x="16127" y="1512"/>
                  </a:cubicBezTo>
                  <a:cubicBezTo>
                    <a:pt x="18467" y="1512"/>
                    <a:pt x="20827" y="2145"/>
                    <a:pt x="22932" y="3466"/>
                  </a:cubicBezTo>
                  <a:cubicBezTo>
                    <a:pt x="23053" y="3540"/>
                    <a:pt x="23191" y="3576"/>
                    <a:pt x="23328" y="3576"/>
                  </a:cubicBezTo>
                  <a:cubicBezTo>
                    <a:pt x="23561" y="3576"/>
                    <a:pt x="23793" y="3470"/>
                    <a:pt x="23935" y="3265"/>
                  </a:cubicBezTo>
                  <a:lnTo>
                    <a:pt x="23960" y="3215"/>
                  </a:lnTo>
                  <a:cubicBezTo>
                    <a:pt x="24186" y="2864"/>
                    <a:pt x="24085" y="2413"/>
                    <a:pt x="23735" y="2187"/>
                  </a:cubicBezTo>
                  <a:cubicBezTo>
                    <a:pt x="21378" y="709"/>
                    <a:pt x="18739" y="0"/>
                    <a:pt x="16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4" name="Google Shape;1034;p70"/>
            <p:cNvSpPr/>
            <p:nvPr/>
          </p:nvSpPr>
          <p:spPr>
            <a:xfrm>
              <a:off x="3540138" y="4479464"/>
              <a:ext cx="317018" cy="335867"/>
            </a:xfrm>
            <a:custGeom>
              <a:avLst/>
              <a:gdLst/>
              <a:ahLst/>
              <a:cxnLst/>
              <a:rect l="l" t="t" r="r" b="b"/>
              <a:pathLst>
                <a:path w="24186" h="25624" extrusionOk="0">
                  <a:moveTo>
                    <a:pt x="16861" y="1"/>
                  </a:moveTo>
                  <a:cubicBezTo>
                    <a:pt x="16644" y="1"/>
                    <a:pt x="16432" y="97"/>
                    <a:pt x="16291" y="280"/>
                  </a:cubicBezTo>
                  <a:lnTo>
                    <a:pt x="16241" y="330"/>
                  </a:lnTo>
                  <a:cubicBezTo>
                    <a:pt x="16015" y="631"/>
                    <a:pt x="16065" y="1082"/>
                    <a:pt x="16366" y="1333"/>
                  </a:cubicBezTo>
                  <a:cubicBezTo>
                    <a:pt x="21554" y="5669"/>
                    <a:pt x="22506" y="13338"/>
                    <a:pt x="18521" y="18801"/>
                  </a:cubicBezTo>
                  <a:cubicBezTo>
                    <a:pt x="16020" y="22252"/>
                    <a:pt x="12080" y="24113"/>
                    <a:pt x="8069" y="24113"/>
                  </a:cubicBezTo>
                  <a:cubicBezTo>
                    <a:pt x="5730" y="24113"/>
                    <a:pt x="3368" y="23480"/>
                    <a:pt x="1253" y="22160"/>
                  </a:cubicBezTo>
                  <a:cubicBezTo>
                    <a:pt x="1126" y="22078"/>
                    <a:pt x="987" y="22039"/>
                    <a:pt x="849" y="22039"/>
                  </a:cubicBezTo>
                  <a:cubicBezTo>
                    <a:pt x="606" y="22039"/>
                    <a:pt x="370" y="22161"/>
                    <a:pt x="226" y="22385"/>
                  </a:cubicBezTo>
                  <a:cubicBezTo>
                    <a:pt x="0" y="22761"/>
                    <a:pt x="100" y="23212"/>
                    <a:pt x="451" y="23438"/>
                  </a:cubicBezTo>
                  <a:cubicBezTo>
                    <a:pt x="2806" y="24915"/>
                    <a:pt x="5442" y="25624"/>
                    <a:pt x="8056" y="25624"/>
                  </a:cubicBezTo>
                  <a:cubicBezTo>
                    <a:pt x="12536" y="25624"/>
                    <a:pt x="16948" y="23541"/>
                    <a:pt x="19749" y="19679"/>
                  </a:cubicBezTo>
                  <a:cubicBezTo>
                    <a:pt x="24186" y="13588"/>
                    <a:pt x="23133" y="5017"/>
                    <a:pt x="17343" y="180"/>
                  </a:cubicBezTo>
                  <a:cubicBezTo>
                    <a:pt x="17201" y="59"/>
                    <a:pt x="17029" y="1"/>
                    <a:pt x="16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5" name="Google Shape;1035;p70"/>
            <p:cNvSpPr/>
            <p:nvPr/>
          </p:nvSpPr>
          <p:spPr>
            <a:xfrm>
              <a:off x="3582186" y="4491667"/>
              <a:ext cx="90350" cy="180372"/>
            </a:xfrm>
            <a:custGeom>
              <a:avLst/>
              <a:gdLst/>
              <a:ahLst/>
              <a:cxnLst/>
              <a:rect l="l" t="t" r="r" b="b"/>
              <a:pathLst>
                <a:path w="6893" h="13761" extrusionOk="0">
                  <a:moveTo>
                    <a:pt x="0" y="1"/>
                  </a:moveTo>
                  <a:lnTo>
                    <a:pt x="5138" y="13760"/>
                  </a:lnTo>
                  <a:lnTo>
                    <a:pt x="6892" y="1298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6" name="Google Shape;1036;p70"/>
            <p:cNvSpPr/>
            <p:nvPr/>
          </p:nvSpPr>
          <p:spPr>
            <a:xfrm>
              <a:off x="5145528" y="4556456"/>
              <a:ext cx="99224" cy="119842"/>
            </a:xfrm>
            <a:custGeom>
              <a:avLst/>
              <a:gdLst/>
              <a:ahLst/>
              <a:cxnLst/>
              <a:rect l="l" t="t" r="r" b="b"/>
              <a:pathLst>
                <a:path w="7570" h="9143" extrusionOk="0">
                  <a:moveTo>
                    <a:pt x="3689" y="1"/>
                  </a:moveTo>
                  <a:cubicBezTo>
                    <a:pt x="3438" y="1"/>
                    <a:pt x="3182" y="47"/>
                    <a:pt x="2933" y="145"/>
                  </a:cubicBezTo>
                  <a:lnTo>
                    <a:pt x="1" y="1273"/>
                  </a:lnTo>
                  <a:lnTo>
                    <a:pt x="3033" y="9143"/>
                  </a:lnTo>
                  <a:lnTo>
                    <a:pt x="5966" y="8015"/>
                  </a:lnTo>
                  <a:cubicBezTo>
                    <a:pt x="7044" y="7589"/>
                    <a:pt x="7570" y="6386"/>
                    <a:pt x="7144" y="5308"/>
                  </a:cubicBezTo>
                  <a:lnTo>
                    <a:pt x="5615" y="1323"/>
                  </a:lnTo>
                  <a:cubicBezTo>
                    <a:pt x="5307" y="514"/>
                    <a:pt x="4524" y="1"/>
                    <a:pt x="3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7" name="Google Shape;1037;p70"/>
            <p:cNvSpPr/>
            <p:nvPr/>
          </p:nvSpPr>
          <p:spPr>
            <a:xfrm>
              <a:off x="4648501" y="4730494"/>
              <a:ext cx="98896" cy="142623"/>
            </a:xfrm>
            <a:custGeom>
              <a:avLst/>
              <a:gdLst/>
              <a:ahLst/>
              <a:cxnLst/>
              <a:rect l="l" t="t" r="r" b="b"/>
              <a:pathLst>
                <a:path w="7545" h="10881" extrusionOk="0">
                  <a:moveTo>
                    <a:pt x="3685" y="0"/>
                  </a:moveTo>
                  <a:lnTo>
                    <a:pt x="1780" y="727"/>
                  </a:lnTo>
                  <a:cubicBezTo>
                    <a:pt x="577" y="1178"/>
                    <a:pt x="1" y="2532"/>
                    <a:pt x="452" y="3735"/>
                  </a:cubicBezTo>
                  <a:lnTo>
                    <a:pt x="2632" y="9399"/>
                  </a:lnTo>
                  <a:cubicBezTo>
                    <a:pt x="2999" y="10325"/>
                    <a:pt x="3886" y="10880"/>
                    <a:pt x="4824" y="10880"/>
                  </a:cubicBezTo>
                  <a:cubicBezTo>
                    <a:pt x="5104" y="10880"/>
                    <a:pt x="5389" y="10831"/>
                    <a:pt x="5665" y="10727"/>
                  </a:cubicBezTo>
                  <a:lnTo>
                    <a:pt x="7545" y="10000"/>
                  </a:lnTo>
                  <a:lnTo>
                    <a:pt x="36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8" name="Google Shape;1038;p70"/>
            <p:cNvSpPr/>
            <p:nvPr/>
          </p:nvSpPr>
          <p:spPr>
            <a:xfrm>
              <a:off x="4648501" y="4492611"/>
              <a:ext cx="590349" cy="435549"/>
            </a:xfrm>
            <a:custGeom>
              <a:avLst/>
              <a:gdLst/>
              <a:ahLst/>
              <a:cxnLst/>
              <a:rect l="l" t="t" r="r" b="b"/>
              <a:pathLst>
                <a:path w="45039" h="33229" extrusionOk="0">
                  <a:moveTo>
                    <a:pt x="26092" y="0"/>
                  </a:moveTo>
                  <a:cubicBezTo>
                    <a:pt x="23089" y="0"/>
                    <a:pt x="19917" y="573"/>
                    <a:pt x="16793" y="1783"/>
                  </a:cubicBezTo>
                  <a:cubicBezTo>
                    <a:pt x="6116" y="5919"/>
                    <a:pt x="1" y="15894"/>
                    <a:pt x="3159" y="24089"/>
                  </a:cubicBezTo>
                  <a:cubicBezTo>
                    <a:pt x="5411" y="29889"/>
                    <a:pt x="11693" y="33229"/>
                    <a:pt x="18957" y="33229"/>
                  </a:cubicBezTo>
                  <a:cubicBezTo>
                    <a:pt x="21958" y="33229"/>
                    <a:pt x="25126" y="32659"/>
                    <a:pt x="28247" y="31458"/>
                  </a:cubicBezTo>
                  <a:cubicBezTo>
                    <a:pt x="38948" y="27322"/>
                    <a:pt x="45039" y="17322"/>
                    <a:pt x="41881" y="9127"/>
                  </a:cubicBezTo>
                  <a:cubicBezTo>
                    <a:pt x="39629" y="3347"/>
                    <a:pt x="33352" y="0"/>
                    <a:pt x="26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39" name="Google Shape;1039;p70"/>
            <p:cNvSpPr/>
            <p:nvPr/>
          </p:nvSpPr>
          <p:spPr>
            <a:xfrm>
              <a:off x="4845280" y="4490658"/>
              <a:ext cx="208029" cy="439652"/>
            </a:xfrm>
            <a:custGeom>
              <a:avLst/>
              <a:gdLst/>
              <a:ahLst/>
              <a:cxnLst/>
              <a:rect l="l" t="t" r="r" b="b"/>
              <a:pathLst>
                <a:path w="15871" h="33542" extrusionOk="0">
                  <a:moveTo>
                    <a:pt x="2243" y="1"/>
                  </a:moveTo>
                  <a:cubicBezTo>
                    <a:pt x="1178" y="1"/>
                    <a:pt x="1" y="1030"/>
                    <a:pt x="401" y="2409"/>
                  </a:cubicBezTo>
                  <a:cubicBezTo>
                    <a:pt x="3384" y="12759"/>
                    <a:pt x="7269" y="22835"/>
                    <a:pt x="12006" y="32534"/>
                  </a:cubicBezTo>
                  <a:cubicBezTo>
                    <a:pt x="12351" y="33243"/>
                    <a:pt x="12979" y="33541"/>
                    <a:pt x="13602" y="33541"/>
                  </a:cubicBezTo>
                  <a:cubicBezTo>
                    <a:pt x="14743" y="33541"/>
                    <a:pt x="15871" y="32543"/>
                    <a:pt x="15239" y="31231"/>
                  </a:cubicBezTo>
                  <a:cubicBezTo>
                    <a:pt x="10477" y="21556"/>
                    <a:pt x="6617" y="11481"/>
                    <a:pt x="3635" y="1105"/>
                  </a:cubicBezTo>
                  <a:cubicBezTo>
                    <a:pt x="3409" y="328"/>
                    <a:pt x="2844" y="1"/>
                    <a:pt x="2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1040" name="Google Shape;1040;p70"/>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041" name="Google Shape;1041;p70"/>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047" name="Google Shape;1047;p71"/>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sp>
        <p:nvSpPr>
          <p:cNvPr id="1048" name="Google Shape;1048;p71"/>
          <p:cNvSpPr txBox="1"/>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rgbClr val="191919"/>
                </a:solidFill>
                <a:latin typeface="Doppio One"/>
                <a:ea typeface="Doppio One"/>
                <a:cs typeface="Doppio One"/>
                <a:sym typeface="Doppio One"/>
              </a:rPr>
              <a:t>Limitations &amp; Improvements</a:t>
            </a:r>
            <a:endParaRPr sz="3500" b="1">
              <a:solidFill>
                <a:srgbClr val="191919"/>
              </a:solidFill>
              <a:latin typeface="Doppio One"/>
              <a:ea typeface="Doppio One"/>
              <a:cs typeface="Doppio One"/>
              <a:sym typeface="Doppio One"/>
            </a:endParaRPr>
          </a:p>
        </p:txBody>
      </p:sp>
      <p:graphicFrame>
        <p:nvGraphicFramePr>
          <p:cNvPr id="1049" name="Google Shape;1049;p71"/>
          <p:cNvGraphicFramePr/>
          <p:nvPr/>
        </p:nvGraphicFramePr>
        <p:xfrm>
          <a:off x="862650" y="1315150"/>
          <a:ext cx="7418700" cy="3091225"/>
        </p:xfrm>
        <a:graphic>
          <a:graphicData uri="http://schemas.openxmlformats.org/drawingml/2006/table">
            <a:tbl>
              <a:tblPr>
                <a:noFill/>
                <a:tableStyleId>{408BD678-C006-439C-82BE-D4003339057C}</a:tableStyleId>
              </a:tblPr>
              <a:tblGrid>
                <a:gridCol w="1854675">
                  <a:extLst>
                    <a:ext uri="{9D8B030D-6E8A-4147-A177-3AD203B41FA5}">
                      <a16:colId xmlns:a16="http://schemas.microsoft.com/office/drawing/2014/main" val="20000"/>
                    </a:ext>
                  </a:extLst>
                </a:gridCol>
                <a:gridCol w="1854675">
                  <a:extLst>
                    <a:ext uri="{9D8B030D-6E8A-4147-A177-3AD203B41FA5}">
                      <a16:colId xmlns:a16="http://schemas.microsoft.com/office/drawing/2014/main" val="20001"/>
                    </a:ext>
                  </a:extLst>
                </a:gridCol>
                <a:gridCol w="1854675">
                  <a:extLst>
                    <a:ext uri="{9D8B030D-6E8A-4147-A177-3AD203B41FA5}">
                      <a16:colId xmlns:a16="http://schemas.microsoft.com/office/drawing/2014/main" val="20002"/>
                    </a:ext>
                  </a:extLst>
                </a:gridCol>
                <a:gridCol w="1854675">
                  <a:extLst>
                    <a:ext uri="{9D8B030D-6E8A-4147-A177-3AD203B41FA5}">
                      <a16:colId xmlns:a16="http://schemas.microsoft.com/office/drawing/2014/main" val="20003"/>
                    </a:ext>
                  </a:extLst>
                </a:gridCol>
              </a:tblGrid>
              <a:tr h="478425">
                <a:tc>
                  <a:txBody>
                    <a:bodyPr/>
                    <a:lstStyle/>
                    <a:p>
                      <a:pPr marL="0" lvl="0" indent="0" algn="ctr" rtl="0">
                        <a:spcBef>
                          <a:spcPts val="0"/>
                        </a:spcBef>
                        <a:spcAft>
                          <a:spcPts val="0"/>
                        </a:spcAft>
                        <a:buNone/>
                      </a:pPr>
                      <a:endParaRPr sz="1500" b="1">
                        <a:solidFill>
                          <a:schemeClr val="lt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PT Sans"/>
                          <a:ea typeface="PT Sans"/>
                          <a:cs typeface="PT Sans"/>
                          <a:sym typeface="PT Sans"/>
                        </a:rPr>
                        <a:t>Limitation</a:t>
                      </a:r>
                      <a:endParaRPr b="1">
                        <a:solidFill>
                          <a:schemeClr val="dk1"/>
                        </a:solidFill>
                        <a:latin typeface="PT Sans"/>
                        <a:ea typeface="PT Sans"/>
                        <a:cs typeface="PT Sans"/>
                        <a:sym typeface="PT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 b="1">
                          <a:solidFill>
                            <a:schemeClr val="dk1"/>
                          </a:solidFill>
                          <a:latin typeface="PT Sans"/>
                          <a:ea typeface="PT Sans"/>
                          <a:cs typeface="PT Sans"/>
                          <a:sym typeface="PT Sans"/>
                        </a:rPr>
                        <a:t>Improvement</a:t>
                      </a:r>
                      <a:endParaRPr b="1">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901000">
                <a:tc>
                  <a:txBody>
                    <a:bodyPr/>
                    <a:lstStyle/>
                    <a:p>
                      <a:pPr marL="0" lvl="0" indent="0" algn="ctr" rtl="0">
                        <a:spcBef>
                          <a:spcPts val="0"/>
                        </a:spcBef>
                        <a:spcAft>
                          <a:spcPts val="0"/>
                        </a:spcAft>
                        <a:buNone/>
                      </a:pPr>
                      <a:r>
                        <a:rPr lang="en" sz="1500" b="1">
                          <a:solidFill>
                            <a:schemeClr val="lt1"/>
                          </a:solidFill>
                          <a:latin typeface="PT Sans"/>
                          <a:ea typeface="PT Sans"/>
                          <a:cs typeface="PT Sans"/>
                          <a:sym typeface="PT Sans"/>
                        </a:rPr>
                        <a:t>Inaccurate Information</a:t>
                      </a:r>
                      <a:endParaRPr sz="1500" b="1">
                        <a:solidFill>
                          <a:schemeClr val="lt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PT Sans"/>
                          <a:ea typeface="PT Sans"/>
                          <a:cs typeface="PT Sans"/>
                          <a:sym typeface="PT Sans"/>
                        </a:rPr>
                        <a:t>Accuracy reliant on </a:t>
                      </a:r>
                      <a:r>
                        <a:rPr lang="en" b="1">
                          <a:solidFill>
                            <a:schemeClr val="dk1"/>
                          </a:solidFill>
                          <a:latin typeface="PT Sans"/>
                          <a:ea typeface="PT Sans"/>
                          <a:cs typeface="PT Sans"/>
                          <a:sym typeface="PT Sans"/>
                        </a:rPr>
                        <a:t>completeness </a:t>
                      </a:r>
                      <a:r>
                        <a:rPr lang="en">
                          <a:solidFill>
                            <a:schemeClr val="dk1"/>
                          </a:solidFill>
                          <a:latin typeface="PT Sans"/>
                          <a:ea typeface="PT Sans"/>
                          <a:cs typeface="PT Sans"/>
                          <a:sym typeface="PT Sans"/>
                        </a:rPr>
                        <a:t>of user-provided data.</a:t>
                      </a:r>
                      <a:endParaRPr>
                        <a:solidFill>
                          <a:schemeClr val="dk1"/>
                        </a:solidFill>
                        <a:latin typeface="PT Sans"/>
                        <a:ea typeface="PT Sans"/>
                        <a:cs typeface="PT Sans"/>
                        <a:sym typeface="PT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
                          <a:solidFill>
                            <a:schemeClr val="dk1"/>
                          </a:solidFill>
                          <a:latin typeface="PT Sans"/>
                          <a:ea typeface="PT Sans"/>
                          <a:cs typeface="PT Sans"/>
                          <a:sym typeface="PT Sans"/>
                        </a:rPr>
                        <a:t>Integrate wearable devices for real-time health data and schedule periodic checkups for validation.</a:t>
                      </a:r>
                      <a:endParaRPr>
                        <a:solidFill>
                          <a:schemeClr val="dk1"/>
                        </a:solidFill>
                        <a:latin typeface="PT Sans"/>
                        <a:ea typeface="PT Sans"/>
                        <a:cs typeface="PT Sans"/>
                        <a:sym typeface="PT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843150">
                <a:tc>
                  <a:txBody>
                    <a:bodyPr/>
                    <a:lstStyle/>
                    <a:p>
                      <a:pPr marL="0" marR="0" lvl="0" indent="0" algn="ctr" rtl="0">
                        <a:spcBef>
                          <a:spcPts val="0"/>
                        </a:spcBef>
                        <a:spcAft>
                          <a:spcPts val="1000"/>
                        </a:spcAft>
                        <a:buNone/>
                      </a:pPr>
                      <a:r>
                        <a:rPr lang="en" sz="1500" b="1">
                          <a:solidFill>
                            <a:schemeClr val="lt1"/>
                          </a:solidFill>
                          <a:latin typeface="PT Sans"/>
                          <a:ea typeface="PT Sans"/>
                          <a:cs typeface="PT Sans"/>
                          <a:sym typeface="PT Sans"/>
                        </a:rPr>
                        <a:t>Subjectivity of Self-Assessment</a:t>
                      </a:r>
                      <a:endParaRPr sz="1500" b="1">
                        <a:solidFill>
                          <a:schemeClr val="lt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a:solidFill>
                            <a:schemeClr val="dk1"/>
                          </a:solidFill>
                          <a:latin typeface="PT Sans"/>
                          <a:ea typeface="PT Sans"/>
                          <a:cs typeface="PT Sans"/>
                          <a:sym typeface="PT Sans"/>
                        </a:rPr>
                        <a:t>User input introduces </a:t>
                      </a:r>
                      <a:r>
                        <a:rPr lang="en" b="1">
                          <a:solidFill>
                            <a:schemeClr val="dk1"/>
                          </a:solidFill>
                          <a:latin typeface="PT Sans"/>
                          <a:ea typeface="PT Sans"/>
                          <a:cs typeface="PT Sans"/>
                          <a:sym typeface="PT Sans"/>
                        </a:rPr>
                        <a:t>variability </a:t>
                      </a:r>
                      <a:r>
                        <a:rPr lang="en">
                          <a:solidFill>
                            <a:schemeClr val="dk1"/>
                          </a:solidFill>
                          <a:latin typeface="PT Sans"/>
                          <a:ea typeface="PT Sans"/>
                          <a:cs typeface="PT Sans"/>
                          <a:sym typeface="PT Sans"/>
                        </a:rPr>
                        <a:t>in predictions.</a:t>
                      </a:r>
                      <a:endParaRPr>
                        <a:solidFill>
                          <a:schemeClr val="dk1"/>
                        </a:solidFill>
                        <a:latin typeface="PT Sans"/>
                        <a:ea typeface="PT Sans"/>
                        <a:cs typeface="PT Sans"/>
                        <a:sym typeface="PT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gridSpan="2">
                  <a:txBody>
                    <a:bodyPr/>
                    <a:lstStyle/>
                    <a:p>
                      <a:pPr marL="0" lvl="0" indent="0" algn="ctr" rtl="0">
                        <a:spcBef>
                          <a:spcPts val="0"/>
                        </a:spcBef>
                        <a:spcAft>
                          <a:spcPts val="1000"/>
                        </a:spcAft>
                        <a:buNone/>
                      </a:pPr>
                      <a:r>
                        <a:rPr lang="en">
                          <a:solidFill>
                            <a:schemeClr val="dk1"/>
                          </a:solidFill>
                          <a:latin typeface="PT Sans"/>
                          <a:ea typeface="PT Sans"/>
                          <a:cs typeface="PT Sans"/>
                          <a:sym typeface="PT Sans"/>
                        </a:rPr>
                        <a:t>Provide structured prompts for classification, reducing subjectivity and improving accuracy.</a:t>
                      </a:r>
                      <a:endParaRPr>
                        <a:solidFill>
                          <a:schemeClr val="dk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2"/>
                  </a:ext>
                </a:extLst>
              </a:tr>
              <a:tr h="442500">
                <a:tc>
                  <a:txBody>
                    <a:bodyPr/>
                    <a:lstStyle/>
                    <a:p>
                      <a:pPr marL="0" lvl="0" indent="0" algn="ctr" rtl="0">
                        <a:spcBef>
                          <a:spcPts val="0"/>
                        </a:spcBef>
                        <a:spcAft>
                          <a:spcPts val="0"/>
                        </a:spcAft>
                        <a:buNone/>
                      </a:pPr>
                      <a:r>
                        <a:rPr lang="en" sz="1500" b="1">
                          <a:solidFill>
                            <a:schemeClr val="lt1"/>
                          </a:solidFill>
                          <a:latin typeface="PT Sans"/>
                          <a:ea typeface="PT Sans"/>
                          <a:cs typeface="PT Sans"/>
                          <a:sym typeface="PT Sans"/>
                        </a:rPr>
                        <a:t>Limited Comprehensiveness of Risk Factors</a:t>
                      </a:r>
                      <a:endParaRPr sz="1500" b="1">
                        <a:solidFill>
                          <a:schemeClr val="lt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PT Sans"/>
                          <a:ea typeface="PT Sans"/>
                          <a:cs typeface="PT Sans"/>
                          <a:sym typeface="PT Sans"/>
                        </a:rPr>
                        <a:t>Current dataset </a:t>
                      </a:r>
                      <a:r>
                        <a:rPr lang="en" b="1">
                          <a:solidFill>
                            <a:schemeClr val="dk1"/>
                          </a:solidFill>
                          <a:latin typeface="PT Sans"/>
                          <a:ea typeface="PT Sans"/>
                          <a:cs typeface="PT Sans"/>
                          <a:sym typeface="PT Sans"/>
                        </a:rPr>
                        <a:t>lacks crucial factors</a:t>
                      </a:r>
                      <a:r>
                        <a:rPr lang="en">
                          <a:solidFill>
                            <a:schemeClr val="dk1"/>
                          </a:solidFill>
                          <a:latin typeface="PT Sans"/>
                          <a:ea typeface="PT Sans"/>
                          <a:cs typeface="PT Sans"/>
                          <a:sym typeface="PT Sans"/>
                        </a:rPr>
                        <a:t> like dietary habits.</a:t>
                      </a:r>
                      <a:endParaRPr>
                        <a:solidFill>
                          <a:schemeClr val="dk1"/>
                        </a:solidFill>
                        <a:latin typeface="PT Sans"/>
                        <a:ea typeface="PT Sans"/>
                        <a:cs typeface="PT Sans"/>
                        <a:sym typeface="PT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
                          <a:solidFill>
                            <a:schemeClr val="dk1"/>
                          </a:solidFill>
                          <a:latin typeface="PT Sans"/>
                          <a:ea typeface="PT Sans"/>
                          <a:cs typeface="PT Sans"/>
                          <a:sym typeface="PT Sans"/>
                        </a:rPr>
                        <a:t>Access local datasets with broader factors and utilize user data for enhanced predictive ability.</a:t>
                      </a:r>
                      <a:endParaRPr>
                        <a:solidFill>
                          <a:schemeClr val="dk1"/>
                        </a:solidFill>
                        <a:latin typeface="PT Sans"/>
                        <a:ea typeface="PT Sans"/>
                        <a:cs typeface="PT Sans"/>
                        <a:sym typeface="PT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72"/>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1055" name="Google Shape;1055;p72"/>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sp>
        <p:nvSpPr>
          <p:cNvPr id="1056" name="Google Shape;1056;p72"/>
          <p:cNvSpPr txBox="1"/>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rgbClr val="191919"/>
                </a:solidFill>
                <a:latin typeface="Doppio One"/>
                <a:ea typeface="Doppio One"/>
                <a:cs typeface="Doppio One"/>
                <a:sym typeface="Doppio One"/>
              </a:rPr>
              <a:t>Conclusion</a:t>
            </a:r>
            <a:endParaRPr sz="3500" b="1">
              <a:solidFill>
                <a:srgbClr val="191919"/>
              </a:solidFill>
              <a:latin typeface="Doppio One"/>
              <a:ea typeface="Doppio One"/>
              <a:cs typeface="Doppio One"/>
              <a:sym typeface="Doppio One"/>
            </a:endParaRPr>
          </a:p>
        </p:txBody>
      </p:sp>
      <p:sp>
        <p:nvSpPr>
          <p:cNvPr id="1057" name="Google Shape;1057;p72"/>
          <p:cNvSpPr txBox="1"/>
          <p:nvPr/>
        </p:nvSpPr>
        <p:spPr>
          <a:xfrm>
            <a:off x="1198525" y="1731713"/>
            <a:ext cx="4547100" cy="243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191919"/>
                </a:solidFill>
                <a:latin typeface="PT Sans"/>
                <a:ea typeface="PT Sans"/>
                <a:cs typeface="PT Sans"/>
                <a:sym typeface="PT Sans"/>
              </a:rPr>
              <a:t>Enhance Clinical Capabilities</a:t>
            </a:r>
            <a:endParaRPr sz="2000" b="1">
              <a:solidFill>
                <a:srgbClr val="191919"/>
              </a:solidFill>
              <a:latin typeface="PT Sans"/>
              <a:ea typeface="PT Sans"/>
              <a:cs typeface="PT Sans"/>
              <a:sym typeface="PT Sans"/>
            </a:endParaRPr>
          </a:p>
          <a:p>
            <a:pPr marL="0" lvl="0" indent="0" algn="l" rtl="0">
              <a:spcBef>
                <a:spcPts val="0"/>
              </a:spcBef>
              <a:spcAft>
                <a:spcPts val="0"/>
              </a:spcAft>
              <a:buNone/>
            </a:pPr>
            <a:endParaRPr sz="2000" b="1">
              <a:solidFill>
                <a:srgbClr val="191919"/>
              </a:solidFill>
              <a:latin typeface="PT Sans"/>
              <a:ea typeface="PT Sans"/>
              <a:cs typeface="PT Sans"/>
              <a:sym typeface="PT Sans"/>
            </a:endParaRPr>
          </a:p>
          <a:p>
            <a:pPr marL="0" lvl="0" indent="0" algn="l" rtl="0">
              <a:spcBef>
                <a:spcPts val="0"/>
              </a:spcBef>
              <a:spcAft>
                <a:spcPts val="0"/>
              </a:spcAft>
              <a:buNone/>
            </a:pPr>
            <a:r>
              <a:rPr lang="en" sz="2000" b="1">
                <a:solidFill>
                  <a:srgbClr val="191919"/>
                </a:solidFill>
                <a:latin typeface="PT Sans"/>
                <a:ea typeface="PT Sans"/>
                <a:cs typeface="PT Sans"/>
                <a:sym typeface="PT Sans"/>
              </a:rPr>
              <a:t>Optimal Patient Care</a:t>
            </a:r>
            <a:endParaRPr sz="2000" b="1">
              <a:solidFill>
                <a:srgbClr val="191919"/>
              </a:solidFill>
              <a:latin typeface="PT Sans"/>
              <a:ea typeface="PT Sans"/>
              <a:cs typeface="PT Sans"/>
              <a:sym typeface="PT Sans"/>
            </a:endParaRPr>
          </a:p>
          <a:p>
            <a:pPr marL="0" lvl="0" indent="0" algn="l" rtl="0">
              <a:spcBef>
                <a:spcPts val="0"/>
              </a:spcBef>
              <a:spcAft>
                <a:spcPts val="0"/>
              </a:spcAft>
              <a:buNone/>
            </a:pPr>
            <a:endParaRPr sz="2000" b="1">
              <a:solidFill>
                <a:srgbClr val="191919"/>
              </a:solidFill>
              <a:latin typeface="PT Sans"/>
              <a:ea typeface="PT Sans"/>
              <a:cs typeface="PT Sans"/>
              <a:sym typeface="PT Sans"/>
            </a:endParaRPr>
          </a:p>
          <a:p>
            <a:pPr marL="0" lvl="0" indent="0" algn="l" rtl="0">
              <a:spcBef>
                <a:spcPts val="0"/>
              </a:spcBef>
              <a:spcAft>
                <a:spcPts val="0"/>
              </a:spcAft>
              <a:buNone/>
            </a:pPr>
            <a:r>
              <a:rPr lang="en" sz="2000" b="1">
                <a:solidFill>
                  <a:srgbClr val="191919"/>
                </a:solidFill>
                <a:latin typeface="PT Sans"/>
                <a:ea typeface="PT Sans"/>
                <a:cs typeface="PT Sans"/>
                <a:sym typeface="PT Sans"/>
              </a:rPr>
              <a:t>Cost-Efficiency and Sustainability</a:t>
            </a:r>
            <a:endParaRPr sz="2000" b="1">
              <a:solidFill>
                <a:srgbClr val="191919"/>
              </a:solidFill>
              <a:latin typeface="PT Sans"/>
              <a:ea typeface="PT Sans"/>
              <a:cs typeface="PT Sans"/>
              <a:sym typeface="PT Sans"/>
            </a:endParaRPr>
          </a:p>
          <a:p>
            <a:pPr marL="0" lvl="0" indent="0" algn="l" rtl="0">
              <a:spcBef>
                <a:spcPts val="0"/>
              </a:spcBef>
              <a:spcAft>
                <a:spcPts val="0"/>
              </a:spcAft>
              <a:buNone/>
            </a:pPr>
            <a:endParaRPr sz="2000" b="1">
              <a:solidFill>
                <a:srgbClr val="191919"/>
              </a:solidFill>
              <a:latin typeface="PT Sans"/>
              <a:ea typeface="PT Sans"/>
              <a:cs typeface="PT Sans"/>
              <a:sym typeface="PT Sans"/>
            </a:endParaRPr>
          </a:p>
          <a:p>
            <a:pPr marL="0" lvl="0" indent="0" algn="l" rtl="0">
              <a:spcBef>
                <a:spcPts val="0"/>
              </a:spcBef>
              <a:spcAft>
                <a:spcPts val="0"/>
              </a:spcAft>
              <a:buNone/>
            </a:pPr>
            <a:r>
              <a:rPr lang="en" sz="2000" b="1">
                <a:solidFill>
                  <a:srgbClr val="191919"/>
                </a:solidFill>
                <a:latin typeface="PT Sans"/>
                <a:ea typeface="PT Sans"/>
                <a:cs typeface="PT Sans"/>
                <a:sym typeface="PT Sans"/>
              </a:rPr>
              <a:t>Reputable Leader in Cardiovascular Care</a:t>
            </a:r>
            <a:endParaRPr sz="2000" b="1">
              <a:solidFill>
                <a:srgbClr val="191919"/>
              </a:solidFill>
              <a:latin typeface="PT Sans"/>
              <a:ea typeface="PT Sans"/>
              <a:cs typeface="PT Sans"/>
              <a:sym typeface="PT Sans"/>
            </a:endParaRPr>
          </a:p>
        </p:txBody>
      </p:sp>
      <p:grpSp>
        <p:nvGrpSpPr>
          <p:cNvPr id="1058" name="Google Shape;1058;p72"/>
          <p:cNvGrpSpPr/>
          <p:nvPr/>
        </p:nvGrpSpPr>
        <p:grpSpPr>
          <a:xfrm>
            <a:off x="6048262" y="1731716"/>
            <a:ext cx="2536864" cy="2016667"/>
            <a:chOff x="5430907" y="1107214"/>
            <a:chExt cx="3684625" cy="2929073"/>
          </a:xfrm>
        </p:grpSpPr>
        <p:grpSp>
          <p:nvGrpSpPr>
            <p:cNvPr id="1059" name="Google Shape;1059;p72"/>
            <p:cNvGrpSpPr/>
            <p:nvPr/>
          </p:nvGrpSpPr>
          <p:grpSpPr>
            <a:xfrm rot="622480">
              <a:off x="5617378" y="1386018"/>
              <a:ext cx="3311683" cy="2371465"/>
              <a:chOff x="6974350" y="3183675"/>
              <a:chExt cx="1583175" cy="1133750"/>
            </a:xfrm>
          </p:grpSpPr>
          <p:sp>
            <p:nvSpPr>
              <p:cNvPr id="1060" name="Google Shape;1060;p72"/>
              <p:cNvSpPr/>
              <p:nvPr/>
            </p:nvSpPr>
            <p:spPr>
              <a:xfrm>
                <a:off x="6974350" y="3183675"/>
                <a:ext cx="1583175" cy="1133750"/>
              </a:xfrm>
              <a:custGeom>
                <a:avLst/>
                <a:gdLst/>
                <a:ahLst/>
                <a:cxnLst/>
                <a:rect l="l" t="t" r="r" b="b"/>
                <a:pathLst>
                  <a:path w="63327" h="45350" extrusionOk="0">
                    <a:moveTo>
                      <a:pt x="44870" y="1"/>
                    </a:moveTo>
                    <a:cubicBezTo>
                      <a:pt x="37479" y="1"/>
                      <a:pt x="31478" y="5225"/>
                      <a:pt x="31478" y="5225"/>
                    </a:cubicBezTo>
                    <a:cubicBezTo>
                      <a:pt x="31478" y="5225"/>
                      <a:pt x="25531" y="188"/>
                      <a:pt x="18239" y="188"/>
                    </a:cubicBezTo>
                    <a:cubicBezTo>
                      <a:pt x="15826" y="188"/>
                      <a:pt x="13266" y="740"/>
                      <a:pt x="10726" y="2208"/>
                    </a:cubicBezTo>
                    <a:cubicBezTo>
                      <a:pt x="509" y="8120"/>
                      <a:pt x="1" y="31707"/>
                      <a:pt x="31759" y="45350"/>
                    </a:cubicBezTo>
                    <a:cubicBezTo>
                      <a:pt x="63327" y="31267"/>
                      <a:pt x="62493" y="7680"/>
                      <a:pt x="52193" y="1920"/>
                    </a:cubicBezTo>
                    <a:cubicBezTo>
                      <a:pt x="49710" y="529"/>
                      <a:pt x="47220" y="1"/>
                      <a:pt x="44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1" name="Google Shape;1061;p72"/>
              <p:cNvSpPr/>
              <p:nvPr/>
            </p:nvSpPr>
            <p:spPr>
              <a:xfrm>
                <a:off x="8080950" y="3257050"/>
                <a:ext cx="277250" cy="413075"/>
              </a:xfrm>
              <a:custGeom>
                <a:avLst/>
                <a:gdLst/>
                <a:ahLst/>
                <a:cxnLst/>
                <a:rect l="l" t="t" r="r" b="b"/>
                <a:pathLst>
                  <a:path w="11090" h="16523" extrusionOk="0">
                    <a:moveTo>
                      <a:pt x="107" y="1"/>
                    </a:moveTo>
                    <a:cubicBezTo>
                      <a:pt x="1" y="1"/>
                      <a:pt x="8" y="145"/>
                      <a:pt x="107" y="160"/>
                    </a:cubicBezTo>
                    <a:cubicBezTo>
                      <a:pt x="3222" y="569"/>
                      <a:pt x="6246" y="3525"/>
                      <a:pt x="7534" y="6254"/>
                    </a:cubicBezTo>
                    <a:cubicBezTo>
                      <a:pt x="8262" y="7792"/>
                      <a:pt x="8861" y="9157"/>
                      <a:pt x="8808" y="10877"/>
                    </a:cubicBezTo>
                    <a:cubicBezTo>
                      <a:pt x="8755" y="12802"/>
                      <a:pt x="8254" y="14591"/>
                      <a:pt x="7777" y="16440"/>
                    </a:cubicBezTo>
                    <a:cubicBezTo>
                      <a:pt x="7762" y="16485"/>
                      <a:pt x="7802" y="16523"/>
                      <a:pt x="7842" y="16523"/>
                    </a:cubicBezTo>
                    <a:cubicBezTo>
                      <a:pt x="7864" y="16523"/>
                      <a:pt x="7885" y="16512"/>
                      <a:pt x="7898" y="16486"/>
                    </a:cubicBezTo>
                    <a:cubicBezTo>
                      <a:pt x="9573" y="13037"/>
                      <a:pt x="11089" y="8740"/>
                      <a:pt x="9308" y="5041"/>
                    </a:cubicBezTo>
                    <a:cubicBezTo>
                      <a:pt x="8535" y="3419"/>
                      <a:pt x="7208" y="1812"/>
                      <a:pt x="5571" y="1032"/>
                    </a:cubicBezTo>
                    <a:cubicBezTo>
                      <a:pt x="3783" y="167"/>
                      <a:pt x="2047" y="3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2" name="Google Shape;1062;p72"/>
              <p:cNvSpPr/>
              <p:nvPr/>
            </p:nvSpPr>
            <p:spPr>
              <a:xfrm>
                <a:off x="7138075" y="3286900"/>
                <a:ext cx="154975" cy="566400"/>
              </a:xfrm>
              <a:custGeom>
                <a:avLst/>
                <a:gdLst/>
                <a:ahLst/>
                <a:cxnLst/>
                <a:rect l="l" t="t" r="r" b="b"/>
                <a:pathLst>
                  <a:path w="6199" h="22656" extrusionOk="0">
                    <a:moveTo>
                      <a:pt x="6166" y="1"/>
                    </a:moveTo>
                    <a:cubicBezTo>
                      <a:pt x="6162" y="1"/>
                      <a:pt x="6159" y="2"/>
                      <a:pt x="6155" y="4"/>
                    </a:cubicBezTo>
                    <a:cubicBezTo>
                      <a:pt x="2691" y="2642"/>
                      <a:pt x="296" y="6348"/>
                      <a:pt x="145" y="10790"/>
                    </a:cubicBezTo>
                    <a:cubicBezTo>
                      <a:pt x="1" y="15133"/>
                      <a:pt x="2221" y="19559"/>
                      <a:pt x="5170" y="22629"/>
                    </a:cubicBezTo>
                    <a:cubicBezTo>
                      <a:pt x="5189" y="22648"/>
                      <a:pt x="5209" y="22656"/>
                      <a:pt x="5229" y="22656"/>
                    </a:cubicBezTo>
                    <a:cubicBezTo>
                      <a:pt x="5298" y="22656"/>
                      <a:pt x="5357" y="22563"/>
                      <a:pt x="5299" y="22492"/>
                    </a:cubicBezTo>
                    <a:cubicBezTo>
                      <a:pt x="2532" y="19218"/>
                      <a:pt x="1539" y="15148"/>
                      <a:pt x="1933" y="10941"/>
                    </a:cubicBezTo>
                    <a:cubicBezTo>
                      <a:pt x="2290" y="7068"/>
                      <a:pt x="3608" y="3013"/>
                      <a:pt x="6185" y="42"/>
                    </a:cubicBezTo>
                    <a:cubicBezTo>
                      <a:pt x="6198" y="29"/>
                      <a:pt x="6184" y="1"/>
                      <a:pt x="6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1063" name="Google Shape;1063;p72"/>
            <p:cNvSpPr/>
            <p:nvPr/>
          </p:nvSpPr>
          <p:spPr>
            <a:xfrm rot="871214">
              <a:off x="6303213" y="2006670"/>
              <a:ext cx="1939998" cy="762590"/>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lt1"/>
            </a:solidFill>
            <a:ln w="1905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nvGrpSpPr>
          <p:cNvPr id="1064" name="Google Shape;1064;p72"/>
          <p:cNvGrpSpPr/>
          <p:nvPr/>
        </p:nvGrpSpPr>
        <p:grpSpPr>
          <a:xfrm rot="537984">
            <a:off x="5586641" y="1571656"/>
            <a:ext cx="1794601" cy="2461919"/>
            <a:chOff x="404475" y="2784351"/>
            <a:chExt cx="1442486" cy="1979028"/>
          </a:xfrm>
        </p:grpSpPr>
        <p:sp>
          <p:nvSpPr>
            <p:cNvPr id="1065" name="Google Shape;1065;p72"/>
            <p:cNvSpPr/>
            <p:nvPr/>
          </p:nvSpPr>
          <p:spPr>
            <a:xfrm>
              <a:off x="1483024" y="4410378"/>
              <a:ext cx="306528" cy="296648"/>
            </a:xfrm>
            <a:custGeom>
              <a:avLst/>
              <a:gdLst/>
              <a:ahLst/>
              <a:cxnLst/>
              <a:rect l="l" t="t" r="r" b="b"/>
              <a:pathLst>
                <a:path w="6391" h="6185" extrusionOk="0">
                  <a:moveTo>
                    <a:pt x="4048" y="0"/>
                  </a:moveTo>
                  <a:lnTo>
                    <a:pt x="1" y="2774"/>
                  </a:lnTo>
                  <a:lnTo>
                    <a:pt x="2343" y="6185"/>
                  </a:lnTo>
                  <a:lnTo>
                    <a:pt x="6390" y="3411"/>
                  </a:lnTo>
                  <a:lnTo>
                    <a:pt x="4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6" name="Google Shape;1066;p72"/>
            <p:cNvSpPr/>
            <p:nvPr/>
          </p:nvSpPr>
          <p:spPr>
            <a:xfrm>
              <a:off x="404475" y="2784351"/>
              <a:ext cx="421734" cy="581353"/>
            </a:xfrm>
            <a:custGeom>
              <a:avLst/>
              <a:gdLst/>
              <a:ahLst/>
              <a:cxnLst/>
              <a:rect l="l" t="t" r="r" b="b"/>
              <a:pathLst>
                <a:path w="8793" h="12121" extrusionOk="0">
                  <a:moveTo>
                    <a:pt x="1" y="1"/>
                  </a:moveTo>
                  <a:lnTo>
                    <a:pt x="8308" y="12120"/>
                  </a:lnTo>
                  <a:lnTo>
                    <a:pt x="8793" y="11787"/>
                  </a:lnTo>
                  <a:lnTo>
                    <a:pt x="1252" y="78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7" name="Google Shape;1067;p72"/>
            <p:cNvSpPr/>
            <p:nvPr/>
          </p:nvSpPr>
          <p:spPr>
            <a:xfrm>
              <a:off x="770178" y="3406263"/>
              <a:ext cx="980114" cy="1207024"/>
            </a:xfrm>
            <a:custGeom>
              <a:avLst/>
              <a:gdLst/>
              <a:ahLst/>
              <a:cxnLst/>
              <a:rect l="l" t="t" r="r" b="b"/>
              <a:pathLst>
                <a:path w="20435" h="25166" extrusionOk="0">
                  <a:moveTo>
                    <a:pt x="4892" y="0"/>
                  </a:moveTo>
                  <a:cubicBezTo>
                    <a:pt x="4482" y="0"/>
                    <a:pt x="4069" y="119"/>
                    <a:pt x="3707" y="366"/>
                  </a:cubicBezTo>
                  <a:lnTo>
                    <a:pt x="1206" y="2086"/>
                  </a:lnTo>
                  <a:cubicBezTo>
                    <a:pt x="243" y="2738"/>
                    <a:pt x="1" y="4049"/>
                    <a:pt x="660" y="5004"/>
                  </a:cubicBezTo>
                  <a:lnTo>
                    <a:pt x="14462" y="25166"/>
                  </a:lnTo>
                  <a:lnTo>
                    <a:pt x="20435" y="21073"/>
                  </a:lnTo>
                  <a:lnTo>
                    <a:pt x="6633" y="912"/>
                  </a:lnTo>
                  <a:cubicBezTo>
                    <a:pt x="6223" y="318"/>
                    <a:pt x="5562" y="0"/>
                    <a:pt x="489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8" name="Google Shape;1068;p72"/>
            <p:cNvSpPr/>
            <p:nvPr/>
          </p:nvSpPr>
          <p:spPr>
            <a:xfrm>
              <a:off x="755310" y="3296192"/>
              <a:ext cx="233769" cy="240964"/>
            </a:xfrm>
            <a:custGeom>
              <a:avLst/>
              <a:gdLst/>
              <a:ahLst/>
              <a:cxnLst/>
              <a:rect l="l" t="t" r="r" b="b"/>
              <a:pathLst>
                <a:path w="4874" h="5024" extrusionOk="0">
                  <a:moveTo>
                    <a:pt x="1289" y="0"/>
                  </a:moveTo>
                  <a:lnTo>
                    <a:pt x="0" y="880"/>
                  </a:lnTo>
                  <a:lnTo>
                    <a:pt x="531" y="1660"/>
                  </a:lnTo>
                  <a:cubicBezTo>
                    <a:pt x="758" y="1986"/>
                    <a:pt x="864" y="2373"/>
                    <a:pt x="849" y="2767"/>
                  </a:cubicBezTo>
                  <a:lnTo>
                    <a:pt x="758" y="4904"/>
                  </a:lnTo>
                  <a:cubicBezTo>
                    <a:pt x="752" y="4976"/>
                    <a:pt x="807" y="5024"/>
                    <a:pt x="867" y="5024"/>
                  </a:cubicBezTo>
                  <a:cubicBezTo>
                    <a:pt x="889" y="5024"/>
                    <a:pt x="912" y="5017"/>
                    <a:pt x="932" y="5003"/>
                  </a:cubicBezTo>
                  <a:lnTo>
                    <a:pt x="4798" y="2358"/>
                  </a:lnTo>
                  <a:cubicBezTo>
                    <a:pt x="4874" y="2305"/>
                    <a:pt x="4858" y="2191"/>
                    <a:pt x="4767" y="2161"/>
                  </a:cubicBezTo>
                  <a:lnTo>
                    <a:pt x="2744" y="1471"/>
                  </a:lnTo>
                  <a:cubicBezTo>
                    <a:pt x="2365" y="1350"/>
                    <a:pt x="2039" y="1099"/>
                    <a:pt x="1819" y="774"/>
                  </a:cubicBezTo>
                  <a:lnTo>
                    <a:pt x="12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69" name="Google Shape;1069;p72"/>
            <p:cNvSpPr/>
            <p:nvPr/>
          </p:nvSpPr>
          <p:spPr>
            <a:xfrm>
              <a:off x="846916" y="3482761"/>
              <a:ext cx="719438" cy="898577"/>
            </a:xfrm>
            <a:custGeom>
              <a:avLst/>
              <a:gdLst/>
              <a:ahLst/>
              <a:cxnLst/>
              <a:rect l="l" t="t" r="r" b="b"/>
              <a:pathLst>
                <a:path w="15000" h="18735" extrusionOk="0">
                  <a:moveTo>
                    <a:pt x="3271" y="0"/>
                  </a:moveTo>
                  <a:cubicBezTo>
                    <a:pt x="2977" y="0"/>
                    <a:pt x="2679" y="86"/>
                    <a:pt x="2418" y="264"/>
                  </a:cubicBezTo>
                  <a:lnTo>
                    <a:pt x="864" y="1325"/>
                  </a:lnTo>
                  <a:cubicBezTo>
                    <a:pt x="174" y="1795"/>
                    <a:pt x="0" y="2742"/>
                    <a:pt x="470" y="3432"/>
                  </a:cubicBezTo>
                  <a:lnTo>
                    <a:pt x="10952" y="18735"/>
                  </a:lnTo>
                  <a:lnTo>
                    <a:pt x="15000" y="15961"/>
                  </a:lnTo>
                  <a:lnTo>
                    <a:pt x="4517" y="658"/>
                  </a:lnTo>
                  <a:cubicBezTo>
                    <a:pt x="4226" y="230"/>
                    <a:pt x="3753" y="0"/>
                    <a:pt x="3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0" name="Google Shape;1070;p72"/>
            <p:cNvSpPr/>
            <p:nvPr/>
          </p:nvSpPr>
          <p:spPr>
            <a:xfrm>
              <a:off x="1336167" y="4284576"/>
              <a:ext cx="494829" cy="379959"/>
            </a:xfrm>
            <a:custGeom>
              <a:avLst/>
              <a:gdLst/>
              <a:ahLst/>
              <a:cxnLst/>
              <a:rect l="l" t="t" r="r" b="b"/>
              <a:pathLst>
                <a:path w="10317" h="7922" extrusionOk="0">
                  <a:moveTo>
                    <a:pt x="9217" y="1"/>
                  </a:moveTo>
                  <a:lnTo>
                    <a:pt x="1" y="6314"/>
                  </a:lnTo>
                  <a:lnTo>
                    <a:pt x="1100" y="7921"/>
                  </a:lnTo>
                  <a:lnTo>
                    <a:pt x="10316" y="1608"/>
                  </a:lnTo>
                  <a:lnTo>
                    <a:pt x="9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nvGrpSpPr>
            <p:cNvPr id="1071" name="Google Shape;1071;p72"/>
            <p:cNvGrpSpPr/>
            <p:nvPr/>
          </p:nvGrpSpPr>
          <p:grpSpPr>
            <a:xfrm>
              <a:off x="956651" y="3456143"/>
              <a:ext cx="682777" cy="921576"/>
              <a:chOff x="956651" y="3456143"/>
              <a:chExt cx="682777" cy="921576"/>
            </a:xfrm>
          </p:grpSpPr>
          <p:sp>
            <p:nvSpPr>
              <p:cNvPr id="1072" name="Google Shape;1072;p72"/>
              <p:cNvSpPr/>
              <p:nvPr/>
            </p:nvSpPr>
            <p:spPr>
              <a:xfrm>
                <a:off x="1533191" y="4298053"/>
                <a:ext cx="106237" cy="79666"/>
              </a:xfrm>
              <a:custGeom>
                <a:avLst/>
                <a:gdLst/>
                <a:ahLst/>
                <a:cxnLst/>
                <a:rect l="l" t="t" r="r" b="b"/>
                <a:pathLst>
                  <a:path w="2215" h="1661" extrusionOk="0">
                    <a:moveTo>
                      <a:pt x="2025" y="0"/>
                    </a:moveTo>
                    <a:lnTo>
                      <a:pt x="1" y="1387"/>
                    </a:lnTo>
                    <a:lnTo>
                      <a:pt x="183" y="1660"/>
                    </a:lnTo>
                    <a:lnTo>
                      <a:pt x="2214" y="273"/>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3" name="Google Shape;1073;p72"/>
              <p:cNvSpPr/>
              <p:nvPr/>
            </p:nvSpPr>
            <p:spPr>
              <a:xfrm>
                <a:off x="1459427" y="4190092"/>
                <a:ext cx="106189" cy="80001"/>
              </a:xfrm>
              <a:custGeom>
                <a:avLst/>
                <a:gdLst/>
                <a:ahLst/>
                <a:cxnLst/>
                <a:rect l="l" t="t" r="r" b="b"/>
                <a:pathLst>
                  <a:path w="2214" h="1668" extrusionOk="0">
                    <a:moveTo>
                      <a:pt x="2032" y="0"/>
                    </a:moveTo>
                    <a:lnTo>
                      <a:pt x="0" y="1395"/>
                    </a:lnTo>
                    <a:lnTo>
                      <a:pt x="182" y="1668"/>
                    </a:lnTo>
                    <a:lnTo>
                      <a:pt x="2213" y="281"/>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4" name="Google Shape;1074;p72"/>
              <p:cNvSpPr/>
              <p:nvPr/>
            </p:nvSpPr>
            <p:spPr>
              <a:xfrm>
                <a:off x="1546668" y="4246782"/>
                <a:ext cx="57843" cy="46572"/>
              </a:xfrm>
              <a:custGeom>
                <a:avLst/>
                <a:gdLst/>
                <a:ahLst/>
                <a:cxnLst/>
                <a:rect l="l" t="t" r="r" b="b"/>
                <a:pathLst>
                  <a:path w="1206" h="971" extrusionOk="0">
                    <a:moveTo>
                      <a:pt x="1016" y="1"/>
                    </a:moveTo>
                    <a:lnTo>
                      <a:pt x="0" y="698"/>
                    </a:lnTo>
                    <a:lnTo>
                      <a:pt x="190" y="971"/>
                    </a:lnTo>
                    <a:lnTo>
                      <a:pt x="1205" y="273"/>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5" name="Google Shape;1075;p72"/>
              <p:cNvSpPr/>
              <p:nvPr/>
            </p:nvSpPr>
            <p:spPr>
              <a:xfrm>
                <a:off x="1387437" y="4085393"/>
                <a:ext cx="106573" cy="80001"/>
              </a:xfrm>
              <a:custGeom>
                <a:avLst/>
                <a:gdLst/>
                <a:ahLst/>
                <a:cxnLst/>
                <a:rect l="l" t="t" r="r" b="b"/>
                <a:pathLst>
                  <a:path w="2222" h="1668" extrusionOk="0">
                    <a:moveTo>
                      <a:pt x="2032" y="0"/>
                    </a:moveTo>
                    <a:lnTo>
                      <a:pt x="1" y="1387"/>
                    </a:lnTo>
                    <a:lnTo>
                      <a:pt x="190" y="1668"/>
                    </a:lnTo>
                    <a:lnTo>
                      <a:pt x="2221"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6" name="Google Shape;1076;p72"/>
              <p:cNvSpPr/>
              <p:nvPr/>
            </p:nvSpPr>
            <p:spPr>
              <a:xfrm>
                <a:off x="1475062" y="4142083"/>
                <a:ext cx="57843" cy="46572"/>
              </a:xfrm>
              <a:custGeom>
                <a:avLst/>
                <a:gdLst/>
                <a:ahLst/>
                <a:cxnLst/>
                <a:rect l="l" t="t" r="r" b="b"/>
                <a:pathLst>
                  <a:path w="1206" h="971" extrusionOk="0">
                    <a:moveTo>
                      <a:pt x="1016" y="1"/>
                    </a:moveTo>
                    <a:lnTo>
                      <a:pt x="0" y="698"/>
                    </a:lnTo>
                    <a:lnTo>
                      <a:pt x="190" y="971"/>
                    </a:lnTo>
                    <a:lnTo>
                      <a:pt x="1205"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7" name="Google Shape;1077;p72"/>
              <p:cNvSpPr/>
              <p:nvPr/>
            </p:nvSpPr>
            <p:spPr>
              <a:xfrm>
                <a:off x="1315831" y="3980694"/>
                <a:ext cx="106189" cy="79666"/>
              </a:xfrm>
              <a:custGeom>
                <a:avLst/>
                <a:gdLst/>
                <a:ahLst/>
                <a:cxnLst/>
                <a:rect l="l" t="t" r="r" b="b"/>
                <a:pathLst>
                  <a:path w="2214" h="1661" extrusionOk="0">
                    <a:moveTo>
                      <a:pt x="2032" y="0"/>
                    </a:moveTo>
                    <a:lnTo>
                      <a:pt x="0"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8" name="Google Shape;1078;p72"/>
              <p:cNvSpPr/>
              <p:nvPr/>
            </p:nvSpPr>
            <p:spPr>
              <a:xfrm>
                <a:off x="1403072" y="4037048"/>
                <a:ext cx="57843" cy="46572"/>
              </a:xfrm>
              <a:custGeom>
                <a:avLst/>
                <a:gdLst/>
                <a:ahLst/>
                <a:cxnLst/>
                <a:rect l="l" t="t" r="r" b="b"/>
                <a:pathLst>
                  <a:path w="1206" h="971" extrusionOk="0">
                    <a:moveTo>
                      <a:pt x="1016" y="0"/>
                    </a:moveTo>
                    <a:lnTo>
                      <a:pt x="0" y="698"/>
                    </a:lnTo>
                    <a:lnTo>
                      <a:pt x="190" y="970"/>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79" name="Google Shape;1079;p72"/>
              <p:cNvSpPr/>
              <p:nvPr/>
            </p:nvSpPr>
            <p:spPr>
              <a:xfrm>
                <a:off x="1243842" y="3875611"/>
                <a:ext cx="106573" cy="80049"/>
              </a:xfrm>
              <a:custGeom>
                <a:avLst/>
                <a:gdLst/>
                <a:ahLst/>
                <a:cxnLst/>
                <a:rect l="l" t="t" r="r" b="b"/>
                <a:pathLst>
                  <a:path w="2222" h="1669" extrusionOk="0">
                    <a:moveTo>
                      <a:pt x="2032" y="1"/>
                    </a:moveTo>
                    <a:lnTo>
                      <a:pt x="1" y="1396"/>
                    </a:lnTo>
                    <a:lnTo>
                      <a:pt x="190" y="1668"/>
                    </a:lnTo>
                    <a:lnTo>
                      <a:pt x="2221"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0" name="Google Shape;1080;p72"/>
              <p:cNvSpPr/>
              <p:nvPr/>
            </p:nvSpPr>
            <p:spPr>
              <a:xfrm>
                <a:off x="1331467" y="3932349"/>
                <a:ext cx="57459" cy="46572"/>
              </a:xfrm>
              <a:custGeom>
                <a:avLst/>
                <a:gdLst/>
                <a:ahLst/>
                <a:cxnLst/>
                <a:rect l="l" t="t" r="r" b="b"/>
                <a:pathLst>
                  <a:path w="1198" h="971" extrusionOk="0">
                    <a:moveTo>
                      <a:pt x="1016" y="0"/>
                    </a:moveTo>
                    <a:lnTo>
                      <a:pt x="0" y="698"/>
                    </a:lnTo>
                    <a:lnTo>
                      <a:pt x="190" y="971"/>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1" name="Google Shape;1081;p72"/>
              <p:cNvSpPr/>
              <p:nvPr/>
            </p:nvSpPr>
            <p:spPr>
              <a:xfrm>
                <a:off x="1172236" y="3770960"/>
                <a:ext cx="106189" cy="79618"/>
              </a:xfrm>
              <a:custGeom>
                <a:avLst/>
                <a:gdLst/>
                <a:ahLst/>
                <a:cxnLst/>
                <a:rect l="l" t="t" r="r" b="b"/>
                <a:pathLst>
                  <a:path w="2214" h="1660" extrusionOk="0">
                    <a:moveTo>
                      <a:pt x="2032" y="0"/>
                    </a:moveTo>
                    <a:lnTo>
                      <a:pt x="1"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2" name="Google Shape;1082;p72"/>
              <p:cNvSpPr/>
              <p:nvPr/>
            </p:nvSpPr>
            <p:spPr>
              <a:xfrm>
                <a:off x="1259477" y="3827650"/>
                <a:ext cx="57843" cy="46236"/>
              </a:xfrm>
              <a:custGeom>
                <a:avLst/>
                <a:gdLst/>
                <a:ahLst/>
                <a:cxnLst/>
                <a:rect l="l" t="t" r="r" b="b"/>
                <a:pathLst>
                  <a:path w="1206" h="964"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3" name="Google Shape;1083;p72"/>
              <p:cNvSpPr/>
              <p:nvPr/>
            </p:nvSpPr>
            <p:spPr>
              <a:xfrm>
                <a:off x="1100246" y="3665877"/>
                <a:ext cx="106573" cy="80049"/>
              </a:xfrm>
              <a:custGeom>
                <a:avLst/>
                <a:gdLst/>
                <a:ahLst/>
                <a:cxnLst/>
                <a:rect l="l" t="t" r="r" b="b"/>
                <a:pathLst>
                  <a:path w="2222" h="1669" extrusionOk="0">
                    <a:moveTo>
                      <a:pt x="2032" y="1"/>
                    </a:moveTo>
                    <a:lnTo>
                      <a:pt x="1" y="1395"/>
                    </a:lnTo>
                    <a:lnTo>
                      <a:pt x="190" y="1668"/>
                    </a:lnTo>
                    <a:lnTo>
                      <a:pt x="2222"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4" name="Google Shape;1084;p72"/>
              <p:cNvSpPr/>
              <p:nvPr/>
            </p:nvSpPr>
            <p:spPr>
              <a:xfrm>
                <a:off x="1187871" y="3722615"/>
                <a:ext cx="57507" cy="46572"/>
              </a:xfrm>
              <a:custGeom>
                <a:avLst/>
                <a:gdLst/>
                <a:ahLst/>
                <a:cxnLst/>
                <a:rect l="l" t="t" r="r" b="b"/>
                <a:pathLst>
                  <a:path w="1199" h="971" extrusionOk="0">
                    <a:moveTo>
                      <a:pt x="1016" y="0"/>
                    </a:moveTo>
                    <a:lnTo>
                      <a:pt x="0" y="697"/>
                    </a:lnTo>
                    <a:lnTo>
                      <a:pt x="182" y="970"/>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5" name="Google Shape;1085;p72"/>
              <p:cNvSpPr/>
              <p:nvPr/>
            </p:nvSpPr>
            <p:spPr>
              <a:xfrm>
                <a:off x="1028640" y="3561177"/>
                <a:ext cx="106189" cy="79666"/>
              </a:xfrm>
              <a:custGeom>
                <a:avLst/>
                <a:gdLst/>
                <a:ahLst/>
                <a:cxnLst/>
                <a:rect l="l" t="t" r="r" b="b"/>
                <a:pathLst>
                  <a:path w="2214" h="1661" extrusionOk="0">
                    <a:moveTo>
                      <a:pt x="2024" y="1"/>
                    </a:moveTo>
                    <a:lnTo>
                      <a:pt x="1" y="1388"/>
                    </a:lnTo>
                    <a:lnTo>
                      <a:pt x="183" y="1661"/>
                    </a:lnTo>
                    <a:lnTo>
                      <a:pt x="2214" y="274"/>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6" name="Google Shape;1086;p72"/>
              <p:cNvSpPr/>
              <p:nvPr/>
            </p:nvSpPr>
            <p:spPr>
              <a:xfrm>
                <a:off x="1115882" y="3617916"/>
                <a:ext cx="57843" cy="46188"/>
              </a:xfrm>
              <a:custGeom>
                <a:avLst/>
                <a:gdLst/>
                <a:ahLst/>
                <a:cxnLst/>
                <a:rect l="l" t="t" r="r" b="b"/>
                <a:pathLst>
                  <a:path w="1206" h="963"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7" name="Google Shape;1087;p72"/>
              <p:cNvSpPr/>
              <p:nvPr/>
            </p:nvSpPr>
            <p:spPr>
              <a:xfrm>
                <a:off x="956651" y="3456143"/>
                <a:ext cx="106573" cy="80001"/>
              </a:xfrm>
              <a:custGeom>
                <a:avLst/>
                <a:gdLst/>
                <a:ahLst/>
                <a:cxnLst/>
                <a:rect l="l" t="t" r="r" b="b"/>
                <a:pathLst>
                  <a:path w="2222" h="1668" extrusionOk="0">
                    <a:moveTo>
                      <a:pt x="2032" y="0"/>
                    </a:moveTo>
                    <a:lnTo>
                      <a:pt x="1" y="1395"/>
                    </a:lnTo>
                    <a:lnTo>
                      <a:pt x="190" y="1668"/>
                    </a:lnTo>
                    <a:lnTo>
                      <a:pt x="2222" y="273"/>
                    </a:lnTo>
                    <a:lnTo>
                      <a:pt x="20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88" name="Google Shape;1088;p72"/>
              <p:cNvSpPr/>
              <p:nvPr/>
            </p:nvSpPr>
            <p:spPr>
              <a:xfrm>
                <a:off x="1044276" y="3512833"/>
                <a:ext cx="57507" cy="46572"/>
              </a:xfrm>
              <a:custGeom>
                <a:avLst/>
                <a:gdLst/>
                <a:ahLst/>
                <a:cxnLst/>
                <a:rect l="l" t="t" r="r" b="b"/>
                <a:pathLst>
                  <a:path w="1199" h="971" extrusionOk="0">
                    <a:moveTo>
                      <a:pt x="1016" y="1"/>
                    </a:moveTo>
                    <a:lnTo>
                      <a:pt x="1" y="698"/>
                    </a:lnTo>
                    <a:lnTo>
                      <a:pt x="183" y="971"/>
                    </a:lnTo>
                    <a:lnTo>
                      <a:pt x="1198"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1089" name="Google Shape;1089;p72"/>
            <p:cNvSpPr/>
            <p:nvPr/>
          </p:nvSpPr>
          <p:spPr>
            <a:xfrm>
              <a:off x="1552471" y="4537235"/>
              <a:ext cx="294490" cy="226143"/>
            </a:xfrm>
            <a:custGeom>
              <a:avLst/>
              <a:gdLst/>
              <a:ahLst/>
              <a:cxnLst/>
              <a:rect l="l" t="t" r="r" b="b"/>
              <a:pathLst>
                <a:path w="6140" h="4715" extrusionOk="0">
                  <a:moveTo>
                    <a:pt x="5473" y="0"/>
                  </a:moveTo>
                  <a:lnTo>
                    <a:pt x="1" y="3752"/>
                  </a:lnTo>
                  <a:lnTo>
                    <a:pt x="660" y="4715"/>
                  </a:lnTo>
                  <a:lnTo>
                    <a:pt x="6140" y="971"/>
                  </a:lnTo>
                  <a:lnTo>
                    <a:pt x="5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1090" name="Google Shape;1090;p72"/>
            <p:cNvSpPr/>
            <p:nvPr/>
          </p:nvSpPr>
          <p:spPr>
            <a:xfrm>
              <a:off x="1372905" y="4325678"/>
              <a:ext cx="407537" cy="297415"/>
            </a:xfrm>
            <a:custGeom>
              <a:avLst/>
              <a:gdLst/>
              <a:ahLst/>
              <a:cxnLst/>
              <a:rect l="l" t="t" r="r" b="b"/>
              <a:pathLst>
                <a:path w="8497" h="6201" extrusionOk="0">
                  <a:moveTo>
                    <a:pt x="8004" y="0"/>
                  </a:moveTo>
                  <a:lnTo>
                    <a:pt x="0" y="5480"/>
                  </a:lnTo>
                  <a:lnTo>
                    <a:pt x="493" y="6200"/>
                  </a:lnTo>
                  <a:lnTo>
                    <a:pt x="8497" y="720"/>
                  </a:lnTo>
                  <a:lnTo>
                    <a:pt x="80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3"/>
          <p:cNvSpPr txBox="1"/>
          <p:nvPr/>
        </p:nvSpPr>
        <p:spPr>
          <a:xfrm>
            <a:off x="1976100" y="1743000"/>
            <a:ext cx="5191800" cy="16575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5500" b="1">
                <a:solidFill>
                  <a:srgbClr val="191919"/>
                </a:solidFill>
                <a:latin typeface="Doppio One"/>
                <a:ea typeface="Doppio One"/>
                <a:cs typeface="Doppio One"/>
                <a:sym typeface="Doppio One"/>
              </a:rPr>
              <a:t>PowerBI Demonstration</a:t>
            </a:r>
            <a:endParaRPr sz="5500" b="1">
              <a:solidFill>
                <a:srgbClr val="191919"/>
              </a:solidFill>
              <a:latin typeface="Doppio One"/>
              <a:ea typeface="Doppio One"/>
              <a:cs typeface="Doppio One"/>
              <a:sym typeface="Doppio One"/>
            </a:endParaRPr>
          </a:p>
        </p:txBody>
      </p:sp>
      <p:sp>
        <p:nvSpPr>
          <p:cNvPr id="1096" name="Google Shape;1096;p7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97" name="Google Shape;1097;p73"/>
          <p:cNvSpPr txBox="1"/>
          <p:nvPr/>
        </p:nvSpPr>
        <p:spPr>
          <a:xfrm>
            <a:off x="7763625" y="213425"/>
            <a:ext cx="11859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191919"/>
                </a:solidFill>
                <a:latin typeface="PT Sans"/>
                <a:ea typeface="PT Sans"/>
                <a:cs typeface="PT Sans"/>
                <a:sym typeface="PT Sans"/>
              </a:rPr>
              <a:t>Tenia</a:t>
            </a:r>
            <a:endParaRPr sz="1500" b="1">
              <a:solidFill>
                <a:srgbClr val="191919"/>
              </a:solidFill>
              <a:latin typeface="PT Sans"/>
              <a:ea typeface="PT Sans"/>
              <a:cs typeface="PT Sans"/>
              <a:sym typeface="P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74"/>
          <p:cNvSpPr txBox="1">
            <a:spLocks noGrp="1"/>
          </p:cNvSpPr>
          <p:nvPr>
            <p:ph type="title"/>
          </p:nvPr>
        </p:nvSpPr>
        <p:spPr>
          <a:xfrm>
            <a:off x="1797900" y="1725150"/>
            <a:ext cx="55482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t>Thank You!</a:t>
            </a:r>
            <a:endParaRPr sz="8000"/>
          </a:p>
        </p:txBody>
      </p:sp>
      <p:grpSp>
        <p:nvGrpSpPr>
          <p:cNvPr id="1103" name="Google Shape;1103;p74"/>
          <p:cNvGrpSpPr/>
          <p:nvPr/>
        </p:nvGrpSpPr>
        <p:grpSpPr>
          <a:xfrm rot="-456316" flipH="1">
            <a:off x="240404" y="3671069"/>
            <a:ext cx="1314074" cy="1044616"/>
            <a:chOff x="5430907" y="1107214"/>
            <a:chExt cx="3684625" cy="2929073"/>
          </a:xfrm>
        </p:grpSpPr>
        <p:grpSp>
          <p:nvGrpSpPr>
            <p:cNvPr id="1104" name="Google Shape;1104;p74"/>
            <p:cNvGrpSpPr/>
            <p:nvPr/>
          </p:nvGrpSpPr>
          <p:grpSpPr>
            <a:xfrm rot="622480">
              <a:off x="5617378" y="1386018"/>
              <a:ext cx="3311683" cy="2371465"/>
              <a:chOff x="6974350" y="3183675"/>
              <a:chExt cx="1583175" cy="1133750"/>
            </a:xfrm>
          </p:grpSpPr>
          <p:sp>
            <p:nvSpPr>
              <p:cNvPr id="1105" name="Google Shape;1105;p74"/>
              <p:cNvSpPr/>
              <p:nvPr/>
            </p:nvSpPr>
            <p:spPr>
              <a:xfrm>
                <a:off x="6974350" y="3183675"/>
                <a:ext cx="1583175" cy="1133750"/>
              </a:xfrm>
              <a:custGeom>
                <a:avLst/>
                <a:gdLst/>
                <a:ahLst/>
                <a:cxnLst/>
                <a:rect l="l" t="t" r="r" b="b"/>
                <a:pathLst>
                  <a:path w="63327" h="45350" extrusionOk="0">
                    <a:moveTo>
                      <a:pt x="44870" y="1"/>
                    </a:moveTo>
                    <a:cubicBezTo>
                      <a:pt x="37479" y="1"/>
                      <a:pt x="31478" y="5225"/>
                      <a:pt x="31478" y="5225"/>
                    </a:cubicBezTo>
                    <a:cubicBezTo>
                      <a:pt x="31478" y="5225"/>
                      <a:pt x="25531" y="188"/>
                      <a:pt x="18239" y="188"/>
                    </a:cubicBezTo>
                    <a:cubicBezTo>
                      <a:pt x="15826" y="188"/>
                      <a:pt x="13266" y="740"/>
                      <a:pt x="10726" y="2208"/>
                    </a:cubicBezTo>
                    <a:cubicBezTo>
                      <a:pt x="509" y="8120"/>
                      <a:pt x="1" y="31707"/>
                      <a:pt x="31759" y="45350"/>
                    </a:cubicBezTo>
                    <a:cubicBezTo>
                      <a:pt x="63327" y="31267"/>
                      <a:pt x="62493" y="7680"/>
                      <a:pt x="52193" y="1920"/>
                    </a:cubicBezTo>
                    <a:cubicBezTo>
                      <a:pt x="49710" y="529"/>
                      <a:pt x="47220" y="1"/>
                      <a:pt x="44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4"/>
              <p:cNvSpPr/>
              <p:nvPr/>
            </p:nvSpPr>
            <p:spPr>
              <a:xfrm>
                <a:off x="8080950" y="3257050"/>
                <a:ext cx="277250" cy="413075"/>
              </a:xfrm>
              <a:custGeom>
                <a:avLst/>
                <a:gdLst/>
                <a:ahLst/>
                <a:cxnLst/>
                <a:rect l="l" t="t" r="r" b="b"/>
                <a:pathLst>
                  <a:path w="11090" h="16523" extrusionOk="0">
                    <a:moveTo>
                      <a:pt x="107" y="1"/>
                    </a:moveTo>
                    <a:cubicBezTo>
                      <a:pt x="1" y="1"/>
                      <a:pt x="8" y="145"/>
                      <a:pt x="107" y="160"/>
                    </a:cubicBezTo>
                    <a:cubicBezTo>
                      <a:pt x="3222" y="569"/>
                      <a:pt x="6246" y="3525"/>
                      <a:pt x="7534" y="6254"/>
                    </a:cubicBezTo>
                    <a:cubicBezTo>
                      <a:pt x="8262" y="7792"/>
                      <a:pt x="8861" y="9157"/>
                      <a:pt x="8808" y="10877"/>
                    </a:cubicBezTo>
                    <a:cubicBezTo>
                      <a:pt x="8755" y="12802"/>
                      <a:pt x="8254" y="14591"/>
                      <a:pt x="7777" y="16440"/>
                    </a:cubicBezTo>
                    <a:cubicBezTo>
                      <a:pt x="7762" y="16485"/>
                      <a:pt x="7802" y="16523"/>
                      <a:pt x="7842" y="16523"/>
                    </a:cubicBezTo>
                    <a:cubicBezTo>
                      <a:pt x="7864" y="16523"/>
                      <a:pt x="7885" y="16512"/>
                      <a:pt x="7898" y="16486"/>
                    </a:cubicBezTo>
                    <a:cubicBezTo>
                      <a:pt x="9573" y="13037"/>
                      <a:pt x="11089" y="8740"/>
                      <a:pt x="9308" y="5041"/>
                    </a:cubicBezTo>
                    <a:cubicBezTo>
                      <a:pt x="8535" y="3419"/>
                      <a:pt x="7208" y="1812"/>
                      <a:pt x="5571" y="1032"/>
                    </a:cubicBezTo>
                    <a:cubicBezTo>
                      <a:pt x="3783" y="167"/>
                      <a:pt x="2047" y="3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4"/>
              <p:cNvSpPr/>
              <p:nvPr/>
            </p:nvSpPr>
            <p:spPr>
              <a:xfrm>
                <a:off x="7138075" y="3286900"/>
                <a:ext cx="154975" cy="566400"/>
              </a:xfrm>
              <a:custGeom>
                <a:avLst/>
                <a:gdLst/>
                <a:ahLst/>
                <a:cxnLst/>
                <a:rect l="l" t="t" r="r" b="b"/>
                <a:pathLst>
                  <a:path w="6199" h="22656" extrusionOk="0">
                    <a:moveTo>
                      <a:pt x="6166" y="1"/>
                    </a:moveTo>
                    <a:cubicBezTo>
                      <a:pt x="6162" y="1"/>
                      <a:pt x="6159" y="2"/>
                      <a:pt x="6155" y="4"/>
                    </a:cubicBezTo>
                    <a:cubicBezTo>
                      <a:pt x="2691" y="2642"/>
                      <a:pt x="296" y="6348"/>
                      <a:pt x="145" y="10790"/>
                    </a:cubicBezTo>
                    <a:cubicBezTo>
                      <a:pt x="1" y="15133"/>
                      <a:pt x="2221" y="19559"/>
                      <a:pt x="5170" y="22629"/>
                    </a:cubicBezTo>
                    <a:cubicBezTo>
                      <a:pt x="5189" y="22648"/>
                      <a:pt x="5209" y="22656"/>
                      <a:pt x="5229" y="22656"/>
                    </a:cubicBezTo>
                    <a:cubicBezTo>
                      <a:pt x="5298" y="22656"/>
                      <a:pt x="5357" y="22563"/>
                      <a:pt x="5299" y="22492"/>
                    </a:cubicBezTo>
                    <a:cubicBezTo>
                      <a:pt x="2532" y="19218"/>
                      <a:pt x="1539" y="15148"/>
                      <a:pt x="1933" y="10941"/>
                    </a:cubicBezTo>
                    <a:cubicBezTo>
                      <a:pt x="2290" y="7068"/>
                      <a:pt x="3608" y="3013"/>
                      <a:pt x="6185" y="42"/>
                    </a:cubicBezTo>
                    <a:cubicBezTo>
                      <a:pt x="6198" y="29"/>
                      <a:pt x="6184" y="1"/>
                      <a:pt x="6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74"/>
            <p:cNvSpPr/>
            <p:nvPr/>
          </p:nvSpPr>
          <p:spPr>
            <a:xfrm rot="871214">
              <a:off x="6303213" y="2006670"/>
              <a:ext cx="1939998" cy="762590"/>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lt1"/>
            </a:solidFill>
            <a:ln w="1905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74"/>
          <p:cNvGrpSpPr/>
          <p:nvPr/>
        </p:nvGrpSpPr>
        <p:grpSpPr>
          <a:xfrm rot="-994240" flipH="1">
            <a:off x="864080" y="3530689"/>
            <a:ext cx="929632" cy="1275169"/>
            <a:chOff x="404475" y="2784351"/>
            <a:chExt cx="1442486" cy="1979028"/>
          </a:xfrm>
        </p:grpSpPr>
        <p:sp>
          <p:nvSpPr>
            <p:cNvPr id="1110" name="Google Shape;1110;p74"/>
            <p:cNvSpPr/>
            <p:nvPr/>
          </p:nvSpPr>
          <p:spPr>
            <a:xfrm>
              <a:off x="1483024" y="4410378"/>
              <a:ext cx="306528" cy="296648"/>
            </a:xfrm>
            <a:custGeom>
              <a:avLst/>
              <a:gdLst/>
              <a:ahLst/>
              <a:cxnLst/>
              <a:rect l="l" t="t" r="r" b="b"/>
              <a:pathLst>
                <a:path w="6391" h="6185" extrusionOk="0">
                  <a:moveTo>
                    <a:pt x="4048" y="0"/>
                  </a:moveTo>
                  <a:lnTo>
                    <a:pt x="1" y="2774"/>
                  </a:lnTo>
                  <a:lnTo>
                    <a:pt x="2343" y="6185"/>
                  </a:lnTo>
                  <a:lnTo>
                    <a:pt x="6390" y="3411"/>
                  </a:lnTo>
                  <a:lnTo>
                    <a:pt x="4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4"/>
            <p:cNvSpPr/>
            <p:nvPr/>
          </p:nvSpPr>
          <p:spPr>
            <a:xfrm>
              <a:off x="404475" y="2784351"/>
              <a:ext cx="421734" cy="581353"/>
            </a:xfrm>
            <a:custGeom>
              <a:avLst/>
              <a:gdLst/>
              <a:ahLst/>
              <a:cxnLst/>
              <a:rect l="l" t="t" r="r" b="b"/>
              <a:pathLst>
                <a:path w="8793" h="12121" extrusionOk="0">
                  <a:moveTo>
                    <a:pt x="1" y="1"/>
                  </a:moveTo>
                  <a:lnTo>
                    <a:pt x="8308" y="12120"/>
                  </a:lnTo>
                  <a:lnTo>
                    <a:pt x="8793" y="11787"/>
                  </a:lnTo>
                  <a:lnTo>
                    <a:pt x="1252" y="78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4"/>
            <p:cNvSpPr/>
            <p:nvPr/>
          </p:nvSpPr>
          <p:spPr>
            <a:xfrm>
              <a:off x="770178" y="3406263"/>
              <a:ext cx="980114" cy="1207024"/>
            </a:xfrm>
            <a:custGeom>
              <a:avLst/>
              <a:gdLst/>
              <a:ahLst/>
              <a:cxnLst/>
              <a:rect l="l" t="t" r="r" b="b"/>
              <a:pathLst>
                <a:path w="20435" h="25166" extrusionOk="0">
                  <a:moveTo>
                    <a:pt x="4892" y="0"/>
                  </a:moveTo>
                  <a:cubicBezTo>
                    <a:pt x="4482" y="0"/>
                    <a:pt x="4069" y="119"/>
                    <a:pt x="3707" y="366"/>
                  </a:cubicBezTo>
                  <a:lnTo>
                    <a:pt x="1206" y="2086"/>
                  </a:lnTo>
                  <a:cubicBezTo>
                    <a:pt x="243" y="2738"/>
                    <a:pt x="1" y="4049"/>
                    <a:pt x="660" y="5004"/>
                  </a:cubicBezTo>
                  <a:lnTo>
                    <a:pt x="14462" y="25166"/>
                  </a:lnTo>
                  <a:lnTo>
                    <a:pt x="20435" y="21073"/>
                  </a:lnTo>
                  <a:lnTo>
                    <a:pt x="6633" y="912"/>
                  </a:lnTo>
                  <a:cubicBezTo>
                    <a:pt x="6223" y="318"/>
                    <a:pt x="5562" y="0"/>
                    <a:pt x="489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4"/>
            <p:cNvSpPr/>
            <p:nvPr/>
          </p:nvSpPr>
          <p:spPr>
            <a:xfrm>
              <a:off x="755310" y="3296192"/>
              <a:ext cx="233769" cy="240964"/>
            </a:xfrm>
            <a:custGeom>
              <a:avLst/>
              <a:gdLst/>
              <a:ahLst/>
              <a:cxnLst/>
              <a:rect l="l" t="t" r="r" b="b"/>
              <a:pathLst>
                <a:path w="4874" h="5024" extrusionOk="0">
                  <a:moveTo>
                    <a:pt x="1289" y="0"/>
                  </a:moveTo>
                  <a:lnTo>
                    <a:pt x="0" y="880"/>
                  </a:lnTo>
                  <a:lnTo>
                    <a:pt x="531" y="1660"/>
                  </a:lnTo>
                  <a:cubicBezTo>
                    <a:pt x="758" y="1986"/>
                    <a:pt x="864" y="2373"/>
                    <a:pt x="849" y="2767"/>
                  </a:cubicBezTo>
                  <a:lnTo>
                    <a:pt x="758" y="4904"/>
                  </a:lnTo>
                  <a:cubicBezTo>
                    <a:pt x="752" y="4976"/>
                    <a:pt x="807" y="5024"/>
                    <a:pt x="867" y="5024"/>
                  </a:cubicBezTo>
                  <a:cubicBezTo>
                    <a:pt x="889" y="5024"/>
                    <a:pt x="912" y="5017"/>
                    <a:pt x="932" y="5003"/>
                  </a:cubicBezTo>
                  <a:lnTo>
                    <a:pt x="4798" y="2358"/>
                  </a:lnTo>
                  <a:cubicBezTo>
                    <a:pt x="4874" y="2305"/>
                    <a:pt x="4858" y="2191"/>
                    <a:pt x="4767" y="2161"/>
                  </a:cubicBezTo>
                  <a:lnTo>
                    <a:pt x="2744" y="1471"/>
                  </a:lnTo>
                  <a:cubicBezTo>
                    <a:pt x="2365" y="1350"/>
                    <a:pt x="2039" y="1099"/>
                    <a:pt x="1819" y="774"/>
                  </a:cubicBezTo>
                  <a:lnTo>
                    <a:pt x="12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4"/>
            <p:cNvSpPr/>
            <p:nvPr/>
          </p:nvSpPr>
          <p:spPr>
            <a:xfrm>
              <a:off x="846916" y="3482761"/>
              <a:ext cx="719438" cy="898577"/>
            </a:xfrm>
            <a:custGeom>
              <a:avLst/>
              <a:gdLst/>
              <a:ahLst/>
              <a:cxnLst/>
              <a:rect l="l" t="t" r="r" b="b"/>
              <a:pathLst>
                <a:path w="15000" h="18735" extrusionOk="0">
                  <a:moveTo>
                    <a:pt x="3271" y="0"/>
                  </a:moveTo>
                  <a:cubicBezTo>
                    <a:pt x="2977" y="0"/>
                    <a:pt x="2679" y="86"/>
                    <a:pt x="2418" y="264"/>
                  </a:cubicBezTo>
                  <a:lnTo>
                    <a:pt x="864" y="1325"/>
                  </a:lnTo>
                  <a:cubicBezTo>
                    <a:pt x="174" y="1795"/>
                    <a:pt x="0" y="2742"/>
                    <a:pt x="470" y="3432"/>
                  </a:cubicBezTo>
                  <a:lnTo>
                    <a:pt x="10952" y="18735"/>
                  </a:lnTo>
                  <a:lnTo>
                    <a:pt x="15000" y="15961"/>
                  </a:lnTo>
                  <a:lnTo>
                    <a:pt x="4517" y="658"/>
                  </a:lnTo>
                  <a:cubicBezTo>
                    <a:pt x="4226" y="230"/>
                    <a:pt x="3753" y="0"/>
                    <a:pt x="3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4"/>
            <p:cNvSpPr/>
            <p:nvPr/>
          </p:nvSpPr>
          <p:spPr>
            <a:xfrm>
              <a:off x="1336167" y="4284576"/>
              <a:ext cx="494829" cy="379959"/>
            </a:xfrm>
            <a:custGeom>
              <a:avLst/>
              <a:gdLst/>
              <a:ahLst/>
              <a:cxnLst/>
              <a:rect l="l" t="t" r="r" b="b"/>
              <a:pathLst>
                <a:path w="10317" h="7922" extrusionOk="0">
                  <a:moveTo>
                    <a:pt x="9217" y="1"/>
                  </a:moveTo>
                  <a:lnTo>
                    <a:pt x="1" y="6314"/>
                  </a:lnTo>
                  <a:lnTo>
                    <a:pt x="1100" y="7921"/>
                  </a:lnTo>
                  <a:lnTo>
                    <a:pt x="10316" y="1608"/>
                  </a:lnTo>
                  <a:lnTo>
                    <a:pt x="9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74"/>
            <p:cNvGrpSpPr/>
            <p:nvPr/>
          </p:nvGrpSpPr>
          <p:grpSpPr>
            <a:xfrm>
              <a:off x="956651" y="3456143"/>
              <a:ext cx="682777" cy="921576"/>
              <a:chOff x="956651" y="3456143"/>
              <a:chExt cx="682777" cy="921576"/>
            </a:xfrm>
          </p:grpSpPr>
          <p:sp>
            <p:nvSpPr>
              <p:cNvPr id="1117" name="Google Shape;1117;p74"/>
              <p:cNvSpPr/>
              <p:nvPr/>
            </p:nvSpPr>
            <p:spPr>
              <a:xfrm>
                <a:off x="1533191" y="4298053"/>
                <a:ext cx="106237" cy="79666"/>
              </a:xfrm>
              <a:custGeom>
                <a:avLst/>
                <a:gdLst/>
                <a:ahLst/>
                <a:cxnLst/>
                <a:rect l="l" t="t" r="r" b="b"/>
                <a:pathLst>
                  <a:path w="2215" h="1661" extrusionOk="0">
                    <a:moveTo>
                      <a:pt x="2025" y="0"/>
                    </a:moveTo>
                    <a:lnTo>
                      <a:pt x="1" y="1387"/>
                    </a:lnTo>
                    <a:lnTo>
                      <a:pt x="183" y="1660"/>
                    </a:lnTo>
                    <a:lnTo>
                      <a:pt x="2214" y="273"/>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4"/>
              <p:cNvSpPr/>
              <p:nvPr/>
            </p:nvSpPr>
            <p:spPr>
              <a:xfrm>
                <a:off x="1459427" y="4190092"/>
                <a:ext cx="106189" cy="80001"/>
              </a:xfrm>
              <a:custGeom>
                <a:avLst/>
                <a:gdLst/>
                <a:ahLst/>
                <a:cxnLst/>
                <a:rect l="l" t="t" r="r" b="b"/>
                <a:pathLst>
                  <a:path w="2214" h="1668" extrusionOk="0">
                    <a:moveTo>
                      <a:pt x="2032" y="0"/>
                    </a:moveTo>
                    <a:lnTo>
                      <a:pt x="0" y="1395"/>
                    </a:lnTo>
                    <a:lnTo>
                      <a:pt x="182" y="1668"/>
                    </a:lnTo>
                    <a:lnTo>
                      <a:pt x="2213" y="281"/>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4"/>
              <p:cNvSpPr/>
              <p:nvPr/>
            </p:nvSpPr>
            <p:spPr>
              <a:xfrm>
                <a:off x="1546668" y="4246782"/>
                <a:ext cx="57843" cy="46572"/>
              </a:xfrm>
              <a:custGeom>
                <a:avLst/>
                <a:gdLst/>
                <a:ahLst/>
                <a:cxnLst/>
                <a:rect l="l" t="t" r="r" b="b"/>
                <a:pathLst>
                  <a:path w="1206" h="971" extrusionOk="0">
                    <a:moveTo>
                      <a:pt x="1016" y="1"/>
                    </a:moveTo>
                    <a:lnTo>
                      <a:pt x="0" y="698"/>
                    </a:lnTo>
                    <a:lnTo>
                      <a:pt x="190" y="971"/>
                    </a:lnTo>
                    <a:lnTo>
                      <a:pt x="1205" y="273"/>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4"/>
              <p:cNvSpPr/>
              <p:nvPr/>
            </p:nvSpPr>
            <p:spPr>
              <a:xfrm>
                <a:off x="1387437" y="4085393"/>
                <a:ext cx="106573" cy="80001"/>
              </a:xfrm>
              <a:custGeom>
                <a:avLst/>
                <a:gdLst/>
                <a:ahLst/>
                <a:cxnLst/>
                <a:rect l="l" t="t" r="r" b="b"/>
                <a:pathLst>
                  <a:path w="2222" h="1668" extrusionOk="0">
                    <a:moveTo>
                      <a:pt x="2032" y="0"/>
                    </a:moveTo>
                    <a:lnTo>
                      <a:pt x="1" y="1387"/>
                    </a:lnTo>
                    <a:lnTo>
                      <a:pt x="190" y="1668"/>
                    </a:lnTo>
                    <a:lnTo>
                      <a:pt x="2221"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4"/>
              <p:cNvSpPr/>
              <p:nvPr/>
            </p:nvSpPr>
            <p:spPr>
              <a:xfrm>
                <a:off x="1475062" y="4142083"/>
                <a:ext cx="57843" cy="46572"/>
              </a:xfrm>
              <a:custGeom>
                <a:avLst/>
                <a:gdLst/>
                <a:ahLst/>
                <a:cxnLst/>
                <a:rect l="l" t="t" r="r" b="b"/>
                <a:pathLst>
                  <a:path w="1206" h="971" extrusionOk="0">
                    <a:moveTo>
                      <a:pt x="1016" y="1"/>
                    </a:moveTo>
                    <a:lnTo>
                      <a:pt x="0" y="698"/>
                    </a:lnTo>
                    <a:lnTo>
                      <a:pt x="190" y="971"/>
                    </a:lnTo>
                    <a:lnTo>
                      <a:pt x="1205"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4"/>
              <p:cNvSpPr/>
              <p:nvPr/>
            </p:nvSpPr>
            <p:spPr>
              <a:xfrm>
                <a:off x="1315831" y="3980694"/>
                <a:ext cx="106189" cy="79666"/>
              </a:xfrm>
              <a:custGeom>
                <a:avLst/>
                <a:gdLst/>
                <a:ahLst/>
                <a:cxnLst/>
                <a:rect l="l" t="t" r="r" b="b"/>
                <a:pathLst>
                  <a:path w="2214" h="1661" extrusionOk="0">
                    <a:moveTo>
                      <a:pt x="2032" y="0"/>
                    </a:moveTo>
                    <a:lnTo>
                      <a:pt x="0"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4"/>
              <p:cNvSpPr/>
              <p:nvPr/>
            </p:nvSpPr>
            <p:spPr>
              <a:xfrm>
                <a:off x="1403072" y="4037048"/>
                <a:ext cx="57843" cy="46572"/>
              </a:xfrm>
              <a:custGeom>
                <a:avLst/>
                <a:gdLst/>
                <a:ahLst/>
                <a:cxnLst/>
                <a:rect l="l" t="t" r="r" b="b"/>
                <a:pathLst>
                  <a:path w="1206" h="971" extrusionOk="0">
                    <a:moveTo>
                      <a:pt x="1016" y="0"/>
                    </a:moveTo>
                    <a:lnTo>
                      <a:pt x="0" y="698"/>
                    </a:lnTo>
                    <a:lnTo>
                      <a:pt x="190" y="970"/>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4"/>
              <p:cNvSpPr/>
              <p:nvPr/>
            </p:nvSpPr>
            <p:spPr>
              <a:xfrm>
                <a:off x="1243842" y="3875611"/>
                <a:ext cx="106573" cy="80049"/>
              </a:xfrm>
              <a:custGeom>
                <a:avLst/>
                <a:gdLst/>
                <a:ahLst/>
                <a:cxnLst/>
                <a:rect l="l" t="t" r="r" b="b"/>
                <a:pathLst>
                  <a:path w="2222" h="1669" extrusionOk="0">
                    <a:moveTo>
                      <a:pt x="2032" y="1"/>
                    </a:moveTo>
                    <a:lnTo>
                      <a:pt x="1" y="1396"/>
                    </a:lnTo>
                    <a:lnTo>
                      <a:pt x="190" y="1668"/>
                    </a:lnTo>
                    <a:lnTo>
                      <a:pt x="2221"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4"/>
              <p:cNvSpPr/>
              <p:nvPr/>
            </p:nvSpPr>
            <p:spPr>
              <a:xfrm>
                <a:off x="1331467" y="3932349"/>
                <a:ext cx="57459" cy="46572"/>
              </a:xfrm>
              <a:custGeom>
                <a:avLst/>
                <a:gdLst/>
                <a:ahLst/>
                <a:cxnLst/>
                <a:rect l="l" t="t" r="r" b="b"/>
                <a:pathLst>
                  <a:path w="1198" h="971" extrusionOk="0">
                    <a:moveTo>
                      <a:pt x="1016" y="0"/>
                    </a:moveTo>
                    <a:lnTo>
                      <a:pt x="0" y="698"/>
                    </a:lnTo>
                    <a:lnTo>
                      <a:pt x="190" y="971"/>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4"/>
              <p:cNvSpPr/>
              <p:nvPr/>
            </p:nvSpPr>
            <p:spPr>
              <a:xfrm>
                <a:off x="1172236" y="3770960"/>
                <a:ext cx="106189" cy="79618"/>
              </a:xfrm>
              <a:custGeom>
                <a:avLst/>
                <a:gdLst/>
                <a:ahLst/>
                <a:cxnLst/>
                <a:rect l="l" t="t" r="r" b="b"/>
                <a:pathLst>
                  <a:path w="2214" h="1660" extrusionOk="0">
                    <a:moveTo>
                      <a:pt x="2032" y="0"/>
                    </a:moveTo>
                    <a:lnTo>
                      <a:pt x="1" y="1387"/>
                    </a:lnTo>
                    <a:lnTo>
                      <a:pt x="182" y="1660"/>
                    </a:lnTo>
                    <a:lnTo>
                      <a:pt x="2214" y="273"/>
                    </a:lnTo>
                    <a:lnTo>
                      <a:pt x="2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4"/>
              <p:cNvSpPr/>
              <p:nvPr/>
            </p:nvSpPr>
            <p:spPr>
              <a:xfrm>
                <a:off x="1259477" y="3827650"/>
                <a:ext cx="57843" cy="46236"/>
              </a:xfrm>
              <a:custGeom>
                <a:avLst/>
                <a:gdLst/>
                <a:ahLst/>
                <a:cxnLst/>
                <a:rect l="l" t="t" r="r" b="b"/>
                <a:pathLst>
                  <a:path w="1206" h="964"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4"/>
              <p:cNvSpPr/>
              <p:nvPr/>
            </p:nvSpPr>
            <p:spPr>
              <a:xfrm>
                <a:off x="1100246" y="3665877"/>
                <a:ext cx="106573" cy="80049"/>
              </a:xfrm>
              <a:custGeom>
                <a:avLst/>
                <a:gdLst/>
                <a:ahLst/>
                <a:cxnLst/>
                <a:rect l="l" t="t" r="r" b="b"/>
                <a:pathLst>
                  <a:path w="2222" h="1669" extrusionOk="0">
                    <a:moveTo>
                      <a:pt x="2032" y="1"/>
                    </a:moveTo>
                    <a:lnTo>
                      <a:pt x="1" y="1395"/>
                    </a:lnTo>
                    <a:lnTo>
                      <a:pt x="190" y="1668"/>
                    </a:lnTo>
                    <a:lnTo>
                      <a:pt x="2222" y="274"/>
                    </a:lnTo>
                    <a:lnTo>
                      <a:pt x="2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4"/>
              <p:cNvSpPr/>
              <p:nvPr/>
            </p:nvSpPr>
            <p:spPr>
              <a:xfrm>
                <a:off x="1187871" y="3722615"/>
                <a:ext cx="57507" cy="46572"/>
              </a:xfrm>
              <a:custGeom>
                <a:avLst/>
                <a:gdLst/>
                <a:ahLst/>
                <a:cxnLst/>
                <a:rect l="l" t="t" r="r" b="b"/>
                <a:pathLst>
                  <a:path w="1199" h="971" extrusionOk="0">
                    <a:moveTo>
                      <a:pt x="1016" y="0"/>
                    </a:moveTo>
                    <a:lnTo>
                      <a:pt x="0" y="697"/>
                    </a:lnTo>
                    <a:lnTo>
                      <a:pt x="182" y="970"/>
                    </a:lnTo>
                    <a:lnTo>
                      <a:pt x="1198"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4"/>
              <p:cNvSpPr/>
              <p:nvPr/>
            </p:nvSpPr>
            <p:spPr>
              <a:xfrm>
                <a:off x="1028640" y="3561177"/>
                <a:ext cx="106189" cy="79666"/>
              </a:xfrm>
              <a:custGeom>
                <a:avLst/>
                <a:gdLst/>
                <a:ahLst/>
                <a:cxnLst/>
                <a:rect l="l" t="t" r="r" b="b"/>
                <a:pathLst>
                  <a:path w="2214" h="1661" extrusionOk="0">
                    <a:moveTo>
                      <a:pt x="2024" y="1"/>
                    </a:moveTo>
                    <a:lnTo>
                      <a:pt x="1" y="1388"/>
                    </a:lnTo>
                    <a:lnTo>
                      <a:pt x="183" y="1661"/>
                    </a:lnTo>
                    <a:lnTo>
                      <a:pt x="2214" y="274"/>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4"/>
              <p:cNvSpPr/>
              <p:nvPr/>
            </p:nvSpPr>
            <p:spPr>
              <a:xfrm>
                <a:off x="1115882" y="3617916"/>
                <a:ext cx="57843" cy="46188"/>
              </a:xfrm>
              <a:custGeom>
                <a:avLst/>
                <a:gdLst/>
                <a:ahLst/>
                <a:cxnLst/>
                <a:rect l="l" t="t" r="r" b="b"/>
                <a:pathLst>
                  <a:path w="1206" h="963" extrusionOk="0">
                    <a:moveTo>
                      <a:pt x="1016" y="0"/>
                    </a:moveTo>
                    <a:lnTo>
                      <a:pt x="1" y="690"/>
                    </a:lnTo>
                    <a:lnTo>
                      <a:pt x="190" y="963"/>
                    </a:lnTo>
                    <a:lnTo>
                      <a:pt x="1206" y="273"/>
                    </a:lnTo>
                    <a:lnTo>
                      <a:pt x="10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4"/>
              <p:cNvSpPr/>
              <p:nvPr/>
            </p:nvSpPr>
            <p:spPr>
              <a:xfrm>
                <a:off x="956651" y="3456143"/>
                <a:ext cx="106573" cy="80001"/>
              </a:xfrm>
              <a:custGeom>
                <a:avLst/>
                <a:gdLst/>
                <a:ahLst/>
                <a:cxnLst/>
                <a:rect l="l" t="t" r="r" b="b"/>
                <a:pathLst>
                  <a:path w="2222" h="1668" extrusionOk="0">
                    <a:moveTo>
                      <a:pt x="2032" y="0"/>
                    </a:moveTo>
                    <a:lnTo>
                      <a:pt x="1" y="1395"/>
                    </a:lnTo>
                    <a:lnTo>
                      <a:pt x="190" y="1668"/>
                    </a:lnTo>
                    <a:lnTo>
                      <a:pt x="2222" y="273"/>
                    </a:lnTo>
                    <a:lnTo>
                      <a:pt x="20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4"/>
              <p:cNvSpPr/>
              <p:nvPr/>
            </p:nvSpPr>
            <p:spPr>
              <a:xfrm>
                <a:off x="1044276" y="3512833"/>
                <a:ext cx="57507" cy="46572"/>
              </a:xfrm>
              <a:custGeom>
                <a:avLst/>
                <a:gdLst/>
                <a:ahLst/>
                <a:cxnLst/>
                <a:rect l="l" t="t" r="r" b="b"/>
                <a:pathLst>
                  <a:path w="1199" h="971" extrusionOk="0">
                    <a:moveTo>
                      <a:pt x="1016" y="1"/>
                    </a:moveTo>
                    <a:lnTo>
                      <a:pt x="1" y="698"/>
                    </a:lnTo>
                    <a:lnTo>
                      <a:pt x="183" y="971"/>
                    </a:lnTo>
                    <a:lnTo>
                      <a:pt x="1198" y="274"/>
                    </a:lnTo>
                    <a:lnTo>
                      <a:pt x="1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74"/>
            <p:cNvSpPr/>
            <p:nvPr/>
          </p:nvSpPr>
          <p:spPr>
            <a:xfrm>
              <a:off x="1552471" y="4537235"/>
              <a:ext cx="294490" cy="226143"/>
            </a:xfrm>
            <a:custGeom>
              <a:avLst/>
              <a:gdLst/>
              <a:ahLst/>
              <a:cxnLst/>
              <a:rect l="l" t="t" r="r" b="b"/>
              <a:pathLst>
                <a:path w="6140" h="4715" extrusionOk="0">
                  <a:moveTo>
                    <a:pt x="5473" y="0"/>
                  </a:moveTo>
                  <a:lnTo>
                    <a:pt x="1" y="3752"/>
                  </a:lnTo>
                  <a:lnTo>
                    <a:pt x="660" y="4715"/>
                  </a:lnTo>
                  <a:lnTo>
                    <a:pt x="6140" y="971"/>
                  </a:lnTo>
                  <a:lnTo>
                    <a:pt x="54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4"/>
            <p:cNvSpPr/>
            <p:nvPr/>
          </p:nvSpPr>
          <p:spPr>
            <a:xfrm>
              <a:off x="1372905" y="4325678"/>
              <a:ext cx="407537" cy="297415"/>
            </a:xfrm>
            <a:custGeom>
              <a:avLst/>
              <a:gdLst/>
              <a:ahLst/>
              <a:cxnLst/>
              <a:rect l="l" t="t" r="r" b="b"/>
              <a:pathLst>
                <a:path w="8497" h="6201" extrusionOk="0">
                  <a:moveTo>
                    <a:pt x="8004" y="0"/>
                  </a:moveTo>
                  <a:lnTo>
                    <a:pt x="0" y="5480"/>
                  </a:lnTo>
                  <a:lnTo>
                    <a:pt x="493" y="6200"/>
                  </a:lnTo>
                  <a:lnTo>
                    <a:pt x="8497" y="720"/>
                  </a:lnTo>
                  <a:lnTo>
                    <a:pt x="80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7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137" name="Google Shape;1137;p74"/>
          <p:cNvSpPr txBox="1">
            <a:spLocks noGrp="1"/>
          </p:cNvSpPr>
          <p:nvPr>
            <p:ph type="subTitle" idx="1"/>
          </p:nvPr>
        </p:nvSpPr>
        <p:spPr>
          <a:xfrm>
            <a:off x="2347950" y="3024753"/>
            <a:ext cx="4448100" cy="3936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Doppio One"/>
                <a:ea typeface="Doppio One"/>
                <a:cs typeface="Doppio One"/>
                <a:sym typeface="Doppio One"/>
              </a:rPr>
              <a:t>Do you have any questions?</a:t>
            </a:r>
            <a:endParaRPr sz="1600">
              <a:solidFill>
                <a:schemeClr val="dk1"/>
              </a:solidFill>
            </a:endParaRPr>
          </a:p>
        </p:txBody>
      </p:sp>
      <p:sp>
        <p:nvSpPr>
          <p:cNvPr id="1138" name="Google Shape;1138;p74"/>
          <p:cNvSpPr txBox="1">
            <a:spLocks noGrp="1"/>
          </p:cNvSpPr>
          <p:nvPr>
            <p:ph type="subTitle" idx="1"/>
          </p:nvPr>
        </p:nvSpPr>
        <p:spPr>
          <a:xfrm>
            <a:off x="7763625" y="213425"/>
            <a:ext cx="1185900" cy="388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Tenia</a:t>
            </a:r>
            <a:endParaRPr sz="15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75"/>
          <p:cNvPicPr preferRelativeResize="0"/>
          <p:nvPr/>
        </p:nvPicPr>
        <p:blipFill>
          <a:blip r:embed="rId3">
            <a:alphaModFix/>
          </a:blip>
          <a:stretch>
            <a:fillRect/>
          </a:stretch>
        </p:blipFill>
        <p:spPr>
          <a:xfrm>
            <a:off x="933989" y="735924"/>
            <a:ext cx="7276027" cy="4121225"/>
          </a:xfrm>
          <a:prstGeom prst="rect">
            <a:avLst/>
          </a:prstGeom>
          <a:noFill/>
          <a:ln>
            <a:noFill/>
          </a:ln>
        </p:spPr>
      </p:pic>
      <p:sp>
        <p:nvSpPr>
          <p:cNvPr id="1144" name="Google Shape;1144;p75"/>
          <p:cNvSpPr txBox="1">
            <a:spLocks noGrp="1"/>
          </p:cNvSpPr>
          <p:nvPr>
            <p:ph type="title"/>
          </p:nvPr>
        </p:nvSpPr>
        <p:spPr>
          <a:xfrm>
            <a:off x="2092650" y="163225"/>
            <a:ext cx="495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Appendix: Dashboard</a:t>
            </a:r>
            <a:endParaRPr sz="2900"/>
          </a:p>
        </p:txBody>
      </p:sp>
      <p:sp>
        <p:nvSpPr>
          <p:cNvPr id="1145" name="Google Shape;1145;p75"/>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Tenia</a:t>
            </a:r>
            <a:endParaRPr sz="1500" b="1"/>
          </a:p>
        </p:txBody>
      </p:sp>
      <p:sp>
        <p:nvSpPr>
          <p:cNvPr id="1146" name="Google Shape;1146;p7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69" name="Google Shape;369;p31"/>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Shi Zhen</a:t>
            </a:r>
            <a:endParaRPr sz="1500" b="1"/>
          </a:p>
        </p:txBody>
      </p:sp>
      <p:sp>
        <p:nvSpPr>
          <p:cNvPr id="370" name="Google Shape;370;p31"/>
          <p:cNvSpPr/>
          <p:nvPr/>
        </p:nvSpPr>
        <p:spPr>
          <a:xfrm>
            <a:off x="627025" y="2241900"/>
            <a:ext cx="3541200" cy="2189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p:txBody>
      </p:sp>
      <p:sp>
        <p:nvSpPr>
          <p:cNvPr id="371" name="Google Shape;371;p31"/>
          <p:cNvSpPr/>
          <p:nvPr/>
        </p:nvSpPr>
        <p:spPr>
          <a:xfrm>
            <a:off x="627025" y="1685975"/>
            <a:ext cx="13749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Individual</a:t>
            </a:r>
            <a:endParaRPr b="1">
              <a:solidFill>
                <a:schemeClr val="dk1"/>
              </a:solidFill>
              <a:latin typeface="PT Sans"/>
              <a:ea typeface="PT Sans"/>
              <a:cs typeface="PT Sans"/>
              <a:sym typeface="PT Sans"/>
            </a:endParaRPr>
          </a:p>
        </p:txBody>
      </p:sp>
      <p:sp>
        <p:nvSpPr>
          <p:cNvPr id="372" name="Google Shape;372;p31"/>
          <p:cNvSpPr/>
          <p:nvPr/>
        </p:nvSpPr>
        <p:spPr>
          <a:xfrm>
            <a:off x="2778025" y="1685975"/>
            <a:ext cx="13749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Healthcare</a:t>
            </a:r>
            <a:endParaRPr b="1">
              <a:solidFill>
                <a:schemeClr val="dk1"/>
              </a:solidFill>
              <a:latin typeface="PT Sans"/>
              <a:ea typeface="PT Sans"/>
              <a:cs typeface="PT Sans"/>
              <a:sym typeface="PT Sans"/>
            </a:endParaRPr>
          </a:p>
        </p:txBody>
      </p:sp>
      <p:cxnSp>
        <p:nvCxnSpPr>
          <p:cNvPr id="373" name="Google Shape;373;p31"/>
          <p:cNvCxnSpPr/>
          <p:nvPr/>
        </p:nvCxnSpPr>
        <p:spPr>
          <a:xfrm>
            <a:off x="4347725" y="3216200"/>
            <a:ext cx="865500" cy="1800"/>
          </a:xfrm>
          <a:prstGeom prst="straightConnector1">
            <a:avLst/>
          </a:prstGeom>
          <a:noFill/>
          <a:ln w="28575" cap="flat" cmpd="sng">
            <a:solidFill>
              <a:srgbClr val="F0A7B7"/>
            </a:solidFill>
            <a:prstDash val="solid"/>
            <a:round/>
            <a:headEnd type="none" w="med" len="med"/>
            <a:tailEnd type="stealth" w="med" len="med"/>
          </a:ln>
        </p:spPr>
      </p:cxnSp>
      <p:sp>
        <p:nvSpPr>
          <p:cNvPr id="374" name="Google Shape;374;p31"/>
          <p:cNvSpPr txBox="1">
            <a:spLocks noGrp="1"/>
          </p:cNvSpPr>
          <p:nvPr>
            <p:ph type="title"/>
          </p:nvPr>
        </p:nvSpPr>
        <p:spPr>
          <a:xfrm>
            <a:off x="2611200" y="397525"/>
            <a:ext cx="3921600" cy="8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Barriers to CVD</a:t>
            </a:r>
            <a:r>
              <a:rPr lang="en" sz="2400"/>
              <a:t> </a:t>
            </a:r>
            <a:r>
              <a:rPr lang="en" sz="2400">
                <a:solidFill>
                  <a:schemeClr val="dk1"/>
                </a:solidFill>
              </a:rPr>
              <a:t>treatment</a:t>
            </a:r>
            <a:endParaRPr sz="2400"/>
          </a:p>
        </p:txBody>
      </p:sp>
      <p:sp>
        <p:nvSpPr>
          <p:cNvPr id="375" name="Google Shape;375;p31"/>
          <p:cNvSpPr/>
          <p:nvPr/>
        </p:nvSpPr>
        <p:spPr>
          <a:xfrm>
            <a:off x="1762075" y="1685975"/>
            <a:ext cx="12333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a:t>
            </a:r>
            <a:endParaRPr b="1">
              <a:solidFill>
                <a:schemeClr val="dk1"/>
              </a:solidFill>
              <a:latin typeface="PT Sans"/>
              <a:ea typeface="PT Sans"/>
              <a:cs typeface="PT Sans"/>
              <a:sym typeface="PT Sans"/>
            </a:endParaRPr>
          </a:p>
        </p:txBody>
      </p:sp>
      <p:sp>
        <p:nvSpPr>
          <p:cNvPr id="376" name="Google Shape;376;p31"/>
          <p:cNvSpPr txBox="1">
            <a:spLocks noGrp="1"/>
          </p:cNvSpPr>
          <p:nvPr>
            <p:ph type="title"/>
          </p:nvPr>
        </p:nvSpPr>
        <p:spPr>
          <a:xfrm>
            <a:off x="5341325" y="2255650"/>
            <a:ext cx="3488100" cy="21894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 sz="1500" b="0" dirty="0"/>
              <a:t>  </a:t>
            </a:r>
            <a:endParaRPr sz="1500" b="0" dirty="0"/>
          </a:p>
        </p:txBody>
      </p:sp>
      <p:sp>
        <p:nvSpPr>
          <p:cNvPr id="377" name="Google Shape;377;p31"/>
          <p:cNvSpPr/>
          <p:nvPr/>
        </p:nvSpPr>
        <p:spPr>
          <a:xfrm>
            <a:off x="5341325" y="1685975"/>
            <a:ext cx="34881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Effects on CVD outcomes</a:t>
            </a:r>
            <a:endParaRPr b="1">
              <a:solidFill>
                <a:schemeClr val="dk1"/>
              </a:solidFill>
              <a:latin typeface="PT Sans"/>
              <a:ea typeface="PT Sans"/>
              <a:cs typeface="PT Sans"/>
              <a:sym typeface="PT Sans"/>
            </a:endParaRPr>
          </a:p>
        </p:txBody>
      </p:sp>
      <p:pic>
        <p:nvPicPr>
          <p:cNvPr id="378" name="Google Shape;378;p31"/>
          <p:cNvPicPr preferRelativeResize="0"/>
          <p:nvPr/>
        </p:nvPicPr>
        <p:blipFill>
          <a:blip r:embed="rId3">
            <a:alphaModFix/>
          </a:blip>
          <a:stretch>
            <a:fillRect/>
          </a:stretch>
        </p:blipFill>
        <p:spPr>
          <a:xfrm>
            <a:off x="770425" y="2977725"/>
            <a:ext cx="473400" cy="473400"/>
          </a:xfrm>
          <a:prstGeom prst="rect">
            <a:avLst/>
          </a:prstGeom>
          <a:noFill/>
          <a:ln>
            <a:noFill/>
          </a:ln>
        </p:spPr>
      </p:pic>
      <p:pic>
        <p:nvPicPr>
          <p:cNvPr id="379" name="Google Shape;379;p31"/>
          <p:cNvPicPr preferRelativeResize="0"/>
          <p:nvPr/>
        </p:nvPicPr>
        <p:blipFill>
          <a:blip r:embed="rId4">
            <a:alphaModFix/>
          </a:blip>
          <a:stretch>
            <a:fillRect/>
          </a:stretch>
        </p:blipFill>
        <p:spPr>
          <a:xfrm>
            <a:off x="770425" y="3711300"/>
            <a:ext cx="473400" cy="473400"/>
          </a:xfrm>
          <a:prstGeom prst="rect">
            <a:avLst/>
          </a:prstGeom>
          <a:noFill/>
          <a:ln>
            <a:noFill/>
          </a:ln>
        </p:spPr>
      </p:pic>
      <p:sp>
        <p:nvSpPr>
          <p:cNvPr id="380" name="Google Shape;380;p31"/>
          <p:cNvSpPr txBox="1"/>
          <p:nvPr/>
        </p:nvSpPr>
        <p:spPr>
          <a:xfrm>
            <a:off x="1409225" y="2155875"/>
            <a:ext cx="2658000" cy="4155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1000"/>
              </a:spcBef>
              <a:spcAft>
                <a:spcPts val="0"/>
              </a:spcAft>
              <a:buNone/>
            </a:pPr>
            <a:r>
              <a:rPr lang="en" sz="1500" b="1" dirty="0">
                <a:latin typeface="PT Sans"/>
                <a:ea typeface="PT Sans"/>
                <a:cs typeface="PT Sans"/>
                <a:sym typeface="PT Sans"/>
              </a:rPr>
              <a:t>Perceived high check up costs</a:t>
            </a:r>
            <a:endParaRPr dirty="0"/>
          </a:p>
        </p:txBody>
      </p:sp>
      <p:sp>
        <p:nvSpPr>
          <p:cNvPr id="381" name="Google Shape;381;p31"/>
          <p:cNvSpPr txBox="1"/>
          <p:nvPr/>
        </p:nvSpPr>
        <p:spPr>
          <a:xfrm>
            <a:off x="1409225" y="2816872"/>
            <a:ext cx="2658000" cy="4155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1000"/>
              </a:spcBef>
              <a:spcAft>
                <a:spcPts val="0"/>
              </a:spcAft>
              <a:buNone/>
            </a:pPr>
            <a:r>
              <a:rPr lang="en" sz="1500" b="1" dirty="0">
                <a:latin typeface="PT Sans"/>
                <a:ea typeface="PT Sans"/>
                <a:cs typeface="PT Sans"/>
                <a:sym typeface="PT Sans"/>
              </a:rPr>
              <a:t>Fear of receiving a diagnosis</a:t>
            </a:r>
            <a:endParaRPr dirty="0"/>
          </a:p>
        </p:txBody>
      </p:sp>
      <p:sp>
        <p:nvSpPr>
          <p:cNvPr id="382" name="Google Shape;382;p31"/>
          <p:cNvSpPr txBox="1"/>
          <p:nvPr/>
        </p:nvSpPr>
        <p:spPr>
          <a:xfrm>
            <a:off x="1409050" y="3532100"/>
            <a:ext cx="26580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Lengthy waiting times for diagnostic tests</a:t>
            </a:r>
            <a:endParaRPr/>
          </a:p>
        </p:txBody>
      </p:sp>
      <p:sp>
        <p:nvSpPr>
          <p:cNvPr id="383" name="Google Shape;383;p31"/>
          <p:cNvSpPr txBox="1"/>
          <p:nvPr/>
        </p:nvSpPr>
        <p:spPr>
          <a:xfrm>
            <a:off x="6103525" y="2218963"/>
            <a:ext cx="2726100" cy="774541"/>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dirty="0">
                <a:solidFill>
                  <a:schemeClr val="dk1"/>
                </a:solidFill>
                <a:latin typeface="PT Sans" panose="020B0503020203020204" pitchFamily="34" charset="0"/>
                <a:ea typeface="Doppio One"/>
                <a:cs typeface="Doppio One"/>
                <a:sym typeface="Doppio One"/>
              </a:rPr>
              <a:t>Missed opportunities to </a:t>
            </a:r>
            <a:r>
              <a:rPr lang="en" sz="1500" b="1" dirty="0">
                <a:latin typeface="PT Sans" panose="020B0503020203020204" pitchFamily="34" charset="0"/>
                <a:ea typeface="PT Sans"/>
                <a:cs typeface="PT Sans"/>
                <a:sym typeface="PT Sans"/>
              </a:rPr>
              <a:t>prevent CVD</a:t>
            </a:r>
            <a:endParaRPr b="1" dirty="0">
              <a:latin typeface="PT Sans" panose="020B0503020203020204" pitchFamily="34" charset="0"/>
            </a:endParaRPr>
          </a:p>
        </p:txBody>
      </p:sp>
      <p:sp>
        <p:nvSpPr>
          <p:cNvPr id="384" name="Google Shape;384;p31"/>
          <p:cNvSpPr txBox="1"/>
          <p:nvPr/>
        </p:nvSpPr>
        <p:spPr>
          <a:xfrm>
            <a:off x="6103525" y="2947534"/>
            <a:ext cx="3000000" cy="6591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 sz="1500" b="1" dirty="0">
                <a:solidFill>
                  <a:schemeClr val="dk1"/>
                </a:solidFill>
                <a:latin typeface="PT Sans" panose="020B0503020203020204" pitchFamily="34" charset="0"/>
                <a:ea typeface="Doppio One"/>
                <a:cs typeface="Doppio One"/>
                <a:sym typeface="Doppio One"/>
              </a:rPr>
              <a:t>Increased treatment costs</a:t>
            </a:r>
            <a:endParaRPr b="1" dirty="0">
              <a:latin typeface="PT Sans" panose="020B0503020203020204" pitchFamily="34" charset="0"/>
            </a:endParaRPr>
          </a:p>
        </p:txBody>
      </p:sp>
      <p:sp>
        <p:nvSpPr>
          <p:cNvPr id="385" name="Google Shape;385;p31"/>
          <p:cNvSpPr txBox="1"/>
          <p:nvPr/>
        </p:nvSpPr>
        <p:spPr>
          <a:xfrm>
            <a:off x="6103525" y="3691562"/>
            <a:ext cx="3000000" cy="6591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 sz="1500" b="1" dirty="0">
                <a:solidFill>
                  <a:schemeClr val="dk1"/>
                </a:solidFill>
                <a:latin typeface="PT Sans" panose="020B0503020203020204" pitchFamily="34" charset="0"/>
                <a:ea typeface="Doppio One"/>
                <a:cs typeface="Doppio One"/>
                <a:sym typeface="Doppio One"/>
              </a:rPr>
              <a:t>Worse health outcomes</a:t>
            </a:r>
            <a:endParaRPr b="1" dirty="0">
              <a:latin typeface="PT Sans" panose="020B0503020203020204" pitchFamily="34" charset="0"/>
            </a:endParaRPr>
          </a:p>
        </p:txBody>
      </p:sp>
      <p:pic>
        <p:nvPicPr>
          <p:cNvPr id="386" name="Google Shape;386;p31"/>
          <p:cNvPicPr preferRelativeResize="0"/>
          <p:nvPr/>
        </p:nvPicPr>
        <p:blipFill>
          <a:blip r:embed="rId5">
            <a:alphaModFix/>
          </a:blip>
          <a:stretch>
            <a:fillRect/>
          </a:stretch>
        </p:blipFill>
        <p:spPr>
          <a:xfrm flipH="1">
            <a:off x="5573675" y="2487813"/>
            <a:ext cx="388800" cy="388800"/>
          </a:xfrm>
          <a:prstGeom prst="rect">
            <a:avLst/>
          </a:prstGeom>
          <a:noFill/>
          <a:ln>
            <a:noFill/>
          </a:ln>
        </p:spPr>
      </p:pic>
      <p:pic>
        <p:nvPicPr>
          <p:cNvPr id="387" name="Google Shape;387;p31"/>
          <p:cNvPicPr preferRelativeResize="0"/>
          <p:nvPr/>
        </p:nvPicPr>
        <p:blipFill>
          <a:blip r:embed="rId6">
            <a:alphaModFix/>
          </a:blip>
          <a:stretch>
            <a:fillRect/>
          </a:stretch>
        </p:blipFill>
        <p:spPr>
          <a:xfrm>
            <a:off x="5493725" y="3089825"/>
            <a:ext cx="548700" cy="548700"/>
          </a:xfrm>
          <a:prstGeom prst="rect">
            <a:avLst/>
          </a:prstGeom>
          <a:noFill/>
          <a:ln>
            <a:noFill/>
          </a:ln>
        </p:spPr>
      </p:pic>
      <p:pic>
        <p:nvPicPr>
          <p:cNvPr id="388" name="Google Shape;388;p31"/>
          <p:cNvPicPr preferRelativeResize="0"/>
          <p:nvPr/>
        </p:nvPicPr>
        <p:blipFill>
          <a:blip r:embed="rId7">
            <a:alphaModFix/>
          </a:blip>
          <a:stretch>
            <a:fillRect/>
          </a:stretch>
        </p:blipFill>
        <p:spPr>
          <a:xfrm>
            <a:off x="860125" y="2331850"/>
            <a:ext cx="473400" cy="473400"/>
          </a:xfrm>
          <a:prstGeom prst="rect">
            <a:avLst/>
          </a:prstGeom>
          <a:noFill/>
          <a:ln>
            <a:noFill/>
          </a:ln>
        </p:spPr>
      </p:pic>
      <p:pic>
        <p:nvPicPr>
          <p:cNvPr id="389" name="Google Shape;389;p31"/>
          <p:cNvPicPr preferRelativeResize="0"/>
          <p:nvPr/>
        </p:nvPicPr>
        <p:blipFill>
          <a:blip r:embed="rId8">
            <a:alphaModFix/>
          </a:blip>
          <a:stretch>
            <a:fillRect/>
          </a:stretch>
        </p:blipFill>
        <p:spPr>
          <a:xfrm>
            <a:off x="5531375" y="3851725"/>
            <a:ext cx="473400" cy="473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76"/>
          <p:cNvPicPr preferRelativeResize="0"/>
          <p:nvPr/>
        </p:nvPicPr>
        <p:blipFill>
          <a:blip r:embed="rId3">
            <a:alphaModFix/>
          </a:blip>
          <a:stretch>
            <a:fillRect/>
          </a:stretch>
        </p:blipFill>
        <p:spPr>
          <a:xfrm>
            <a:off x="921376" y="735925"/>
            <a:ext cx="7301274" cy="4121224"/>
          </a:xfrm>
          <a:prstGeom prst="rect">
            <a:avLst/>
          </a:prstGeom>
          <a:noFill/>
          <a:ln>
            <a:noFill/>
          </a:ln>
        </p:spPr>
      </p:pic>
      <p:sp>
        <p:nvSpPr>
          <p:cNvPr id="1152" name="Google Shape;1152;p76"/>
          <p:cNvSpPr txBox="1">
            <a:spLocks noGrp="1"/>
          </p:cNvSpPr>
          <p:nvPr>
            <p:ph type="title"/>
          </p:nvPr>
        </p:nvSpPr>
        <p:spPr>
          <a:xfrm>
            <a:off x="2092650" y="163225"/>
            <a:ext cx="495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Appendix: Dashboard</a:t>
            </a:r>
            <a:endParaRPr sz="2900"/>
          </a:p>
        </p:txBody>
      </p:sp>
      <p:sp>
        <p:nvSpPr>
          <p:cNvPr id="1153" name="Google Shape;1153;p76"/>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Tenia</a:t>
            </a:r>
            <a:endParaRPr sz="1500" b="1"/>
          </a:p>
        </p:txBody>
      </p:sp>
      <p:sp>
        <p:nvSpPr>
          <p:cNvPr id="1154" name="Google Shape;1154;p76"/>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77"/>
          <p:cNvPicPr preferRelativeResize="0"/>
          <p:nvPr/>
        </p:nvPicPr>
        <p:blipFill>
          <a:blip r:embed="rId3">
            <a:alphaModFix/>
          </a:blip>
          <a:stretch>
            <a:fillRect/>
          </a:stretch>
        </p:blipFill>
        <p:spPr>
          <a:xfrm>
            <a:off x="921374" y="735925"/>
            <a:ext cx="7301274" cy="4121232"/>
          </a:xfrm>
          <a:prstGeom prst="rect">
            <a:avLst/>
          </a:prstGeom>
          <a:noFill/>
          <a:ln>
            <a:noFill/>
          </a:ln>
        </p:spPr>
      </p:pic>
      <p:sp>
        <p:nvSpPr>
          <p:cNvPr id="1160" name="Google Shape;1160;p77"/>
          <p:cNvSpPr txBox="1">
            <a:spLocks noGrp="1"/>
          </p:cNvSpPr>
          <p:nvPr>
            <p:ph type="title"/>
          </p:nvPr>
        </p:nvSpPr>
        <p:spPr>
          <a:xfrm>
            <a:off x="2092650" y="163225"/>
            <a:ext cx="495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Appendix: Dashboard</a:t>
            </a:r>
            <a:endParaRPr sz="2900"/>
          </a:p>
        </p:txBody>
      </p:sp>
      <p:sp>
        <p:nvSpPr>
          <p:cNvPr id="1161" name="Google Shape;1161;p77"/>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Tenia</a:t>
            </a:r>
            <a:endParaRPr sz="1500" b="1"/>
          </a:p>
        </p:txBody>
      </p:sp>
      <p:sp>
        <p:nvSpPr>
          <p:cNvPr id="1162" name="Google Shape;1162;p77"/>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pic>
        <p:nvPicPr>
          <p:cNvPr id="1167" name="Google Shape;1167;p78"/>
          <p:cNvPicPr preferRelativeResize="0"/>
          <p:nvPr/>
        </p:nvPicPr>
        <p:blipFill>
          <a:blip r:embed="rId3">
            <a:alphaModFix/>
          </a:blip>
          <a:stretch>
            <a:fillRect/>
          </a:stretch>
        </p:blipFill>
        <p:spPr>
          <a:xfrm>
            <a:off x="921375" y="735925"/>
            <a:ext cx="7301274" cy="4117662"/>
          </a:xfrm>
          <a:prstGeom prst="rect">
            <a:avLst/>
          </a:prstGeom>
          <a:noFill/>
          <a:ln>
            <a:noFill/>
          </a:ln>
        </p:spPr>
      </p:pic>
      <p:sp>
        <p:nvSpPr>
          <p:cNvPr id="1168" name="Google Shape;1168;p78"/>
          <p:cNvSpPr txBox="1">
            <a:spLocks noGrp="1"/>
          </p:cNvSpPr>
          <p:nvPr>
            <p:ph type="title"/>
          </p:nvPr>
        </p:nvSpPr>
        <p:spPr>
          <a:xfrm>
            <a:off x="2092650" y="163225"/>
            <a:ext cx="495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Appendix: Dashboard</a:t>
            </a:r>
            <a:endParaRPr sz="2900"/>
          </a:p>
        </p:txBody>
      </p:sp>
      <p:sp>
        <p:nvSpPr>
          <p:cNvPr id="1169" name="Google Shape;1169;p78"/>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Tenia</a:t>
            </a:r>
            <a:endParaRPr sz="1500" b="1"/>
          </a:p>
        </p:txBody>
      </p:sp>
      <p:sp>
        <p:nvSpPr>
          <p:cNvPr id="1170" name="Google Shape;1170;p78"/>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2"/>
          <p:cNvSpPr txBox="1">
            <a:spLocks noGrp="1"/>
          </p:cNvSpPr>
          <p:nvPr>
            <p:ph type="sldNum" idx="12"/>
          </p:nvPr>
        </p:nvSpPr>
        <p:spPr>
          <a:xfrm>
            <a:off x="84043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395" name="Google Shape;395;p32"/>
          <p:cNvSpPr txBox="1">
            <a:spLocks noGrp="1"/>
          </p:cNvSpPr>
          <p:nvPr>
            <p:ph type="title"/>
          </p:nvPr>
        </p:nvSpPr>
        <p:spPr>
          <a:xfrm>
            <a:off x="2341388" y="387100"/>
            <a:ext cx="42615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Business Problem &amp; Opportunity </a:t>
            </a:r>
            <a:endParaRPr sz="2400"/>
          </a:p>
        </p:txBody>
      </p:sp>
      <p:sp>
        <p:nvSpPr>
          <p:cNvPr id="396" name="Google Shape;396;p32"/>
          <p:cNvSpPr txBox="1"/>
          <p:nvPr/>
        </p:nvSpPr>
        <p:spPr>
          <a:xfrm>
            <a:off x="610150" y="2044675"/>
            <a:ext cx="26580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000"/>
              </a:spcBef>
              <a:spcAft>
                <a:spcPts val="0"/>
              </a:spcAft>
              <a:buNone/>
            </a:pPr>
            <a:r>
              <a:rPr lang="en" sz="1500" b="1">
                <a:latin typeface="PT Sans"/>
                <a:ea typeface="PT Sans"/>
                <a:cs typeface="PT Sans"/>
                <a:sym typeface="PT Sans"/>
              </a:rPr>
              <a:t>Lack of strategies for early detection of CVD</a:t>
            </a:r>
            <a:endParaRPr/>
          </a:p>
        </p:txBody>
      </p:sp>
      <p:sp>
        <p:nvSpPr>
          <p:cNvPr id="397" name="Google Shape;397;p32"/>
          <p:cNvSpPr txBox="1">
            <a:spLocks noGrp="1"/>
          </p:cNvSpPr>
          <p:nvPr>
            <p:ph type="title"/>
          </p:nvPr>
        </p:nvSpPr>
        <p:spPr>
          <a:xfrm>
            <a:off x="7404900" y="3660100"/>
            <a:ext cx="13473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accuracy rate</a:t>
            </a:r>
            <a:endParaRPr sz="200" b="0"/>
          </a:p>
        </p:txBody>
      </p:sp>
      <p:sp>
        <p:nvSpPr>
          <p:cNvPr id="398" name="Google Shape;398;p32"/>
          <p:cNvSpPr txBox="1"/>
          <p:nvPr/>
        </p:nvSpPr>
        <p:spPr>
          <a:xfrm>
            <a:off x="5676125" y="2042050"/>
            <a:ext cx="30264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000"/>
              </a:spcBef>
              <a:spcAft>
                <a:spcPts val="0"/>
              </a:spcAft>
              <a:buNone/>
            </a:pPr>
            <a:r>
              <a:rPr lang="en" sz="1500" b="1">
                <a:latin typeface="PT Sans"/>
                <a:ea typeface="PT Sans"/>
                <a:cs typeface="PT Sans"/>
                <a:sym typeface="PT Sans"/>
              </a:rPr>
              <a:t>Create comprehensive predictive model to detect CVD</a:t>
            </a:r>
            <a:endParaRPr/>
          </a:p>
        </p:txBody>
      </p:sp>
      <p:sp>
        <p:nvSpPr>
          <p:cNvPr id="399" name="Google Shape;399;p32"/>
          <p:cNvSpPr txBox="1"/>
          <p:nvPr/>
        </p:nvSpPr>
        <p:spPr>
          <a:xfrm>
            <a:off x="3844388" y="1700175"/>
            <a:ext cx="12555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Opportunity </a:t>
            </a:r>
            <a:endParaRPr/>
          </a:p>
        </p:txBody>
      </p:sp>
      <p:cxnSp>
        <p:nvCxnSpPr>
          <p:cNvPr id="400" name="Google Shape;400;p32"/>
          <p:cNvCxnSpPr/>
          <p:nvPr/>
        </p:nvCxnSpPr>
        <p:spPr>
          <a:xfrm>
            <a:off x="3698725" y="2199400"/>
            <a:ext cx="1575000" cy="12900"/>
          </a:xfrm>
          <a:prstGeom prst="straightConnector1">
            <a:avLst/>
          </a:prstGeom>
          <a:noFill/>
          <a:ln w="28575" cap="flat" cmpd="sng">
            <a:solidFill>
              <a:srgbClr val="F0A7B7"/>
            </a:solidFill>
            <a:prstDash val="solid"/>
            <a:round/>
            <a:headEnd type="none" w="med" len="med"/>
            <a:tailEnd type="stealth" w="med" len="med"/>
          </a:ln>
        </p:spPr>
      </p:cxnSp>
      <p:sp>
        <p:nvSpPr>
          <p:cNvPr id="401" name="Google Shape;401;p32"/>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Shi Zhen</a:t>
            </a:r>
            <a:endParaRPr sz="1500" b="1"/>
          </a:p>
        </p:txBody>
      </p:sp>
      <p:sp>
        <p:nvSpPr>
          <p:cNvPr id="402" name="Google Shape;402;p32"/>
          <p:cNvSpPr txBox="1"/>
          <p:nvPr/>
        </p:nvSpPr>
        <p:spPr>
          <a:xfrm>
            <a:off x="877300" y="3594250"/>
            <a:ext cx="5090400" cy="83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600" b="1" dirty="0">
                <a:latin typeface="PT Sans"/>
                <a:ea typeface="PT Sans"/>
                <a:cs typeface="PT Sans"/>
                <a:sym typeface="PT Sans"/>
              </a:rPr>
              <a:t>By utilizing analytical tools,</a:t>
            </a:r>
            <a:endParaRPr sz="1600" b="1" dirty="0">
              <a:latin typeface="PT Sans"/>
              <a:ea typeface="PT Sans"/>
              <a:cs typeface="PT Sans"/>
              <a:sym typeface="PT Sans"/>
            </a:endParaRPr>
          </a:p>
          <a:p>
            <a:pPr marL="0" lvl="0" indent="0" algn="l" rtl="0">
              <a:spcBef>
                <a:spcPts val="1000"/>
              </a:spcBef>
              <a:spcAft>
                <a:spcPts val="0"/>
              </a:spcAft>
              <a:buNone/>
            </a:pPr>
            <a:r>
              <a:rPr lang="en" sz="1800" b="1" dirty="0">
                <a:solidFill>
                  <a:schemeClr val="lt2"/>
                </a:solidFill>
                <a:latin typeface="PT Sans"/>
                <a:ea typeface="PT Sans"/>
                <a:cs typeface="PT Sans"/>
                <a:sym typeface="PT Sans"/>
              </a:rPr>
              <a:t>successful</a:t>
            </a:r>
            <a:r>
              <a:rPr lang="en" sz="1800" b="1" dirty="0">
                <a:latin typeface="PT Sans"/>
                <a:ea typeface="PT Sans"/>
                <a:cs typeface="PT Sans"/>
                <a:sym typeface="PT Sans"/>
              </a:rPr>
              <a:t> </a:t>
            </a:r>
            <a:r>
              <a:rPr lang="en" sz="1600" b="1" dirty="0">
                <a:latin typeface="PT Sans"/>
                <a:ea typeface="PT Sans"/>
                <a:cs typeface="PT Sans"/>
                <a:sym typeface="PT Sans"/>
              </a:rPr>
              <a:t>forecasts of chronic illnesses can reach up to</a:t>
            </a:r>
            <a:endParaRPr sz="1600" b="1" dirty="0">
              <a:latin typeface="PT Sans"/>
              <a:ea typeface="PT Sans"/>
              <a:cs typeface="PT Sans"/>
              <a:sym typeface="PT Sans"/>
            </a:endParaRPr>
          </a:p>
        </p:txBody>
      </p:sp>
      <p:sp>
        <p:nvSpPr>
          <p:cNvPr id="403" name="Google Shape;403;p32"/>
          <p:cNvSpPr/>
          <p:nvPr/>
        </p:nvSpPr>
        <p:spPr>
          <a:xfrm>
            <a:off x="6269400" y="3507067"/>
            <a:ext cx="1135500" cy="115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6269400" y="3506800"/>
            <a:ext cx="1135500" cy="1150200"/>
          </a:xfrm>
          <a:prstGeom prst="pie">
            <a:avLst>
              <a:gd name="adj1" fmla="val 16243539"/>
              <a:gd name="adj2" fmla="val 1376873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6443600" y="3683578"/>
            <a:ext cx="786900" cy="797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500" b="1">
              <a:solidFill>
                <a:schemeClr val="dk1"/>
              </a:solidFill>
              <a:latin typeface="Doppio One"/>
              <a:ea typeface="Doppio One"/>
              <a:cs typeface="Doppio One"/>
              <a:sym typeface="Doppio One"/>
            </a:endParaRPr>
          </a:p>
        </p:txBody>
      </p:sp>
      <p:sp>
        <p:nvSpPr>
          <p:cNvPr id="406" name="Google Shape;406;p32"/>
          <p:cNvSpPr txBox="1"/>
          <p:nvPr/>
        </p:nvSpPr>
        <p:spPr>
          <a:xfrm>
            <a:off x="6467263" y="3660100"/>
            <a:ext cx="7968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2"/>
                </a:solidFill>
                <a:latin typeface="Doppio One"/>
                <a:ea typeface="Doppio One"/>
                <a:cs typeface="Doppio One"/>
                <a:sym typeface="Doppio One"/>
              </a:rPr>
              <a:t>82</a:t>
            </a:r>
            <a:r>
              <a:rPr lang="en" sz="1500" b="1">
                <a:solidFill>
                  <a:schemeClr val="lt2"/>
                </a:solidFill>
                <a:latin typeface="Doppio One"/>
                <a:ea typeface="Doppio One"/>
                <a:cs typeface="Doppio One"/>
                <a:sym typeface="Doppio One"/>
              </a:rPr>
              <a:t>%</a:t>
            </a:r>
            <a:r>
              <a:rPr lang="en" sz="3500" b="1">
                <a:solidFill>
                  <a:schemeClr val="lt2"/>
                </a:solidFill>
                <a:latin typeface="Doppio One"/>
                <a:ea typeface="Doppio One"/>
                <a:cs typeface="Doppio One"/>
                <a:sym typeface="Doppio One"/>
              </a:rPr>
              <a:t> </a:t>
            </a:r>
            <a:endParaRPr>
              <a:solidFill>
                <a:schemeClr val="lt2"/>
              </a:solidFill>
            </a:endParaRPr>
          </a:p>
        </p:txBody>
      </p:sp>
      <p:pic>
        <p:nvPicPr>
          <p:cNvPr id="407" name="Google Shape;407;p32"/>
          <p:cNvPicPr preferRelativeResize="0"/>
          <p:nvPr/>
        </p:nvPicPr>
        <p:blipFill>
          <a:blip r:embed="rId3">
            <a:alphaModFix/>
          </a:blip>
          <a:stretch>
            <a:fillRect/>
          </a:stretch>
        </p:blipFill>
        <p:spPr>
          <a:xfrm>
            <a:off x="4197787" y="2297400"/>
            <a:ext cx="548700" cy="548700"/>
          </a:xfrm>
          <a:prstGeom prst="rect">
            <a:avLst/>
          </a:prstGeom>
          <a:noFill/>
          <a:ln>
            <a:noFill/>
          </a:ln>
        </p:spPr>
      </p:pic>
      <p:pic>
        <p:nvPicPr>
          <p:cNvPr id="408" name="Google Shape;408;p32"/>
          <p:cNvPicPr preferRelativeResize="0"/>
          <p:nvPr/>
        </p:nvPicPr>
        <p:blipFill>
          <a:blip r:embed="rId4">
            <a:alphaModFix/>
          </a:blip>
          <a:stretch>
            <a:fillRect/>
          </a:stretch>
        </p:blipFill>
        <p:spPr>
          <a:xfrm>
            <a:off x="532320" y="463301"/>
            <a:ext cx="1942482" cy="59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3"/>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14" name="Google Shape;414;p33"/>
          <p:cNvPicPr preferRelativeResize="0"/>
          <p:nvPr/>
        </p:nvPicPr>
        <p:blipFill>
          <a:blip r:embed="rId3">
            <a:alphaModFix/>
          </a:blip>
          <a:stretch>
            <a:fillRect/>
          </a:stretch>
        </p:blipFill>
        <p:spPr>
          <a:xfrm>
            <a:off x="532320" y="463301"/>
            <a:ext cx="1942482" cy="595625"/>
          </a:xfrm>
          <a:prstGeom prst="rect">
            <a:avLst/>
          </a:prstGeom>
          <a:noFill/>
          <a:ln>
            <a:noFill/>
          </a:ln>
        </p:spPr>
      </p:pic>
      <p:sp>
        <p:nvSpPr>
          <p:cNvPr id="415" name="Google Shape;415;p33"/>
          <p:cNvSpPr/>
          <p:nvPr/>
        </p:nvSpPr>
        <p:spPr>
          <a:xfrm>
            <a:off x="3920000" y="3361375"/>
            <a:ext cx="4036500" cy="8772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p:txBody>
      </p:sp>
      <p:sp>
        <p:nvSpPr>
          <p:cNvPr id="416" name="Google Shape;416;p33"/>
          <p:cNvSpPr txBox="1"/>
          <p:nvPr/>
        </p:nvSpPr>
        <p:spPr>
          <a:xfrm>
            <a:off x="3920000" y="3361375"/>
            <a:ext cx="4036500" cy="877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Enhance operational efficiency and cost-effectiveness for healthcare and individuals</a:t>
            </a:r>
            <a:endParaRPr/>
          </a:p>
        </p:txBody>
      </p:sp>
      <p:sp>
        <p:nvSpPr>
          <p:cNvPr id="417" name="Google Shape;417;p33"/>
          <p:cNvSpPr txBox="1"/>
          <p:nvPr/>
        </p:nvSpPr>
        <p:spPr>
          <a:xfrm>
            <a:off x="731850" y="2006300"/>
            <a:ext cx="23991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Leverage on Data Analytics</a:t>
            </a:r>
            <a:endParaRPr/>
          </a:p>
        </p:txBody>
      </p:sp>
      <p:grpSp>
        <p:nvGrpSpPr>
          <p:cNvPr id="418" name="Google Shape;418;p33"/>
          <p:cNvGrpSpPr/>
          <p:nvPr/>
        </p:nvGrpSpPr>
        <p:grpSpPr>
          <a:xfrm>
            <a:off x="3920000" y="1640900"/>
            <a:ext cx="4036500" cy="775119"/>
            <a:chOff x="3920000" y="1640900"/>
            <a:chExt cx="4036500" cy="775119"/>
          </a:xfrm>
        </p:grpSpPr>
        <p:sp>
          <p:nvSpPr>
            <p:cNvPr id="419" name="Google Shape;419;p33"/>
            <p:cNvSpPr/>
            <p:nvPr/>
          </p:nvSpPr>
          <p:spPr>
            <a:xfrm>
              <a:off x="3920000" y="1748519"/>
              <a:ext cx="4036500" cy="667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p:txBody>
        </p:sp>
        <p:sp>
          <p:nvSpPr>
            <p:cNvPr id="420" name="Google Shape;420;p33"/>
            <p:cNvSpPr txBox="1"/>
            <p:nvPr/>
          </p:nvSpPr>
          <p:spPr>
            <a:xfrm>
              <a:off x="3920000" y="1640900"/>
              <a:ext cx="40365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dirty="0">
                  <a:latin typeface="PT Sans"/>
                  <a:ea typeface="PT Sans"/>
                  <a:cs typeface="PT Sans"/>
                  <a:sym typeface="PT Sans"/>
                </a:rPr>
                <a:t>Gain insights on patient demographics, risk factors that may indicate risk of CVD</a:t>
              </a:r>
              <a:endParaRPr dirty="0"/>
            </a:p>
          </p:txBody>
        </p:sp>
      </p:grpSp>
      <p:grpSp>
        <p:nvGrpSpPr>
          <p:cNvPr id="421" name="Google Shape;421;p33"/>
          <p:cNvGrpSpPr/>
          <p:nvPr/>
        </p:nvGrpSpPr>
        <p:grpSpPr>
          <a:xfrm>
            <a:off x="3920000" y="2544875"/>
            <a:ext cx="4036500" cy="667500"/>
            <a:chOff x="3920000" y="2544875"/>
            <a:chExt cx="4036500" cy="667500"/>
          </a:xfrm>
        </p:grpSpPr>
        <p:sp>
          <p:nvSpPr>
            <p:cNvPr id="422" name="Google Shape;422;p33"/>
            <p:cNvSpPr/>
            <p:nvPr/>
          </p:nvSpPr>
          <p:spPr>
            <a:xfrm>
              <a:off x="3920000" y="2544875"/>
              <a:ext cx="4036500" cy="667500"/>
            </a:xfrm>
            <a:prstGeom prst="rect">
              <a:avLst/>
            </a:prstGeom>
            <a:solidFill>
              <a:srgbClr val="FABED2">
                <a:alpha val="49100"/>
              </a:srgbClr>
            </a:solidFill>
            <a:ln w="9525" cap="flat" cmpd="sng">
              <a:solidFill>
                <a:srgbClr val="FABED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a:p>
              <a:pPr marL="0" lvl="0" indent="0" algn="l" rtl="0">
                <a:spcBef>
                  <a:spcPts val="0"/>
                </a:spcBef>
                <a:spcAft>
                  <a:spcPts val="0"/>
                </a:spcAft>
                <a:buNone/>
              </a:pPr>
              <a:endParaRPr b="1">
                <a:latin typeface="PT Sans"/>
                <a:ea typeface="PT Sans"/>
                <a:cs typeface="PT Sans"/>
                <a:sym typeface="PT Sans"/>
              </a:endParaRPr>
            </a:p>
          </p:txBody>
        </p:sp>
        <p:sp>
          <p:nvSpPr>
            <p:cNvPr id="423" name="Google Shape;423;p33"/>
            <p:cNvSpPr txBox="1"/>
            <p:nvPr/>
          </p:nvSpPr>
          <p:spPr>
            <a:xfrm>
              <a:off x="3920000" y="2557125"/>
              <a:ext cx="40365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dirty="0">
                  <a:latin typeface="PT Sans"/>
                  <a:ea typeface="PT Sans"/>
                  <a:cs typeface="PT Sans"/>
                  <a:sym typeface="PT Sans"/>
                </a:rPr>
                <a:t>Facilitate targeted preventive interventions</a:t>
              </a:r>
              <a:endParaRPr dirty="0"/>
            </a:p>
          </p:txBody>
        </p:sp>
      </p:grpSp>
      <p:sp>
        <p:nvSpPr>
          <p:cNvPr id="424" name="Google Shape;424;p33"/>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Shi Zhen</a:t>
            </a:r>
            <a:endParaRPr sz="1500" b="1"/>
          </a:p>
        </p:txBody>
      </p:sp>
      <p:pic>
        <p:nvPicPr>
          <p:cNvPr id="425" name="Google Shape;425;p33"/>
          <p:cNvPicPr preferRelativeResize="0"/>
          <p:nvPr/>
        </p:nvPicPr>
        <p:blipFill>
          <a:blip r:embed="rId4">
            <a:alphaModFix/>
          </a:blip>
          <a:stretch>
            <a:fillRect/>
          </a:stretch>
        </p:blipFill>
        <p:spPr>
          <a:xfrm>
            <a:off x="1307775" y="2680650"/>
            <a:ext cx="1001175" cy="1001175"/>
          </a:xfrm>
          <a:prstGeom prst="rect">
            <a:avLst/>
          </a:prstGeom>
          <a:noFill/>
          <a:ln>
            <a:noFill/>
          </a:ln>
        </p:spPr>
      </p:pic>
      <p:sp>
        <p:nvSpPr>
          <p:cNvPr id="426" name="Google Shape;426;p33"/>
          <p:cNvSpPr txBox="1">
            <a:spLocks noGrp="1"/>
          </p:cNvSpPr>
          <p:nvPr>
            <p:ph type="title"/>
          </p:nvPr>
        </p:nvSpPr>
        <p:spPr>
          <a:xfrm>
            <a:off x="2341388" y="387100"/>
            <a:ext cx="4261500" cy="8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Business Problem &amp; Opportunity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4"/>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32" name="Google Shape;432;p34"/>
          <p:cNvSpPr txBox="1">
            <a:spLocks noGrp="1"/>
          </p:cNvSpPr>
          <p:nvPr>
            <p:ph type="subTitle" idx="4294967295"/>
          </p:nvPr>
        </p:nvSpPr>
        <p:spPr>
          <a:xfrm>
            <a:off x="7763625" y="213425"/>
            <a:ext cx="1185900" cy="3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t>Shi Zhen</a:t>
            </a:r>
            <a:endParaRPr sz="1500" b="1"/>
          </a:p>
        </p:txBody>
      </p:sp>
      <p:sp>
        <p:nvSpPr>
          <p:cNvPr id="433" name="Google Shape;433;p34"/>
          <p:cNvSpPr/>
          <p:nvPr/>
        </p:nvSpPr>
        <p:spPr>
          <a:xfrm>
            <a:off x="550825" y="1533575"/>
            <a:ext cx="33597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Objectives</a:t>
            </a:r>
            <a:endParaRPr b="1">
              <a:solidFill>
                <a:schemeClr val="dk1"/>
              </a:solidFill>
              <a:latin typeface="PT Sans"/>
              <a:ea typeface="PT Sans"/>
              <a:cs typeface="PT Sans"/>
              <a:sym typeface="PT Sans"/>
            </a:endParaRPr>
          </a:p>
        </p:txBody>
      </p:sp>
      <p:cxnSp>
        <p:nvCxnSpPr>
          <p:cNvPr id="434" name="Google Shape;434;p34"/>
          <p:cNvCxnSpPr/>
          <p:nvPr/>
        </p:nvCxnSpPr>
        <p:spPr>
          <a:xfrm>
            <a:off x="4119125" y="3063800"/>
            <a:ext cx="865500" cy="1800"/>
          </a:xfrm>
          <a:prstGeom prst="straightConnector1">
            <a:avLst/>
          </a:prstGeom>
          <a:noFill/>
          <a:ln w="28575" cap="flat" cmpd="sng">
            <a:solidFill>
              <a:srgbClr val="F0A7B7"/>
            </a:solidFill>
            <a:prstDash val="solid"/>
            <a:round/>
            <a:headEnd type="none" w="med" len="med"/>
            <a:tailEnd type="stealth" w="med" len="med"/>
          </a:ln>
        </p:spPr>
      </p:cxnSp>
      <p:sp>
        <p:nvSpPr>
          <p:cNvPr id="435" name="Google Shape;435;p34"/>
          <p:cNvSpPr txBox="1">
            <a:spLocks noGrp="1"/>
          </p:cNvSpPr>
          <p:nvPr>
            <p:ph type="title"/>
          </p:nvPr>
        </p:nvSpPr>
        <p:spPr>
          <a:xfrm>
            <a:off x="3283200" y="408050"/>
            <a:ext cx="2881800" cy="4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Project HeartBeat</a:t>
            </a:r>
            <a:endParaRPr sz="2200"/>
          </a:p>
        </p:txBody>
      </p:sp>
      <p:sp>
        <p:nvSpPr>
          <p:cNvPr id="436" name="Google Shape;436;p34"/>
          <p:cNvSpPr/>
          <p:nvPr/>
        </p:nvSpPr>
        <p:spPr>
          <a:xfrm>
            <a:off x="5313125" y="1533575"/>
            <a:ext cx="3359700" cy="473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PT Sans"/>
                <a:ea typeface="PT Sans"/>
                <a:cs typeface="PT Sans"/>
                <a:sym typeface="PT Sans"/>
              </a:rPr>
              <a:t>Benefits</a:t>
            </a:r>
            <a:endParaRPr b="1">
              <a:solidFill>
                <a:schemeClr val="dk1"/>
              </a:solidFill>
              <a:latin typeface="PT Sans"/>
              <a:ea typeface="PT Sans"/>
              <a:cs typeface="PT Sans"/>
              <a:sym typeface="PT Sans"/>
            </a:endParaRPr>
          </a:p>
        </p:txBody>
      </p:sp>
      <p:sp>
        <p:nvSpPr>
          <p:cNvPr id="437" name="Google Shape;437;p34"/>
          <p:cNvSpPr txBox="1"/>
          <p:nvPr/>
        </p:nvSpPr>
        <p:spPr>
          <a:xfrm>
            <a:off x="1333025" y="2134150"/>
            <a:ext cx="26580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Predictive tool that relies on non-medical data</a:t>
            </a:r>
            <a:endParaRPr/>
          </a:p>
        </p:txBody>
      </p:sp>
      <p:sp>
        <p:nvSpPr>
          <p:cNvPr id="438" name="Google Shape;438;p34"/>
          <p:cNvSpPr txBox="1"/>
          <p:nvPr/>
        </p:nvSpPr>
        <p:spPr>
          <a:xfrm>
            <a:off x="1333025" y="3522950"/>
            <a:ext cx="2577600" cy="877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Empowers individuals to be proactive towards their cardiovascular health</a:t>
            </a:r>
            <a:endParaRPr/>
          </a:p>
        </p:txBody>
      </p:sp>
      <p:sp>
        <p:nvSpPr>
          <p:cNvPr id="439" name="Google Shape;439;p34"/>
          <p:cNvSpPr txBox="1"/>
          <p:nvPr/>
        </p:nvSpPr>
        <p:spPr>
          <a:xfrm>
            <a:off x="1333025" y="2829125"/>
            <a:ext cx="26580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latin typeface="PT Sans"/>
                <a:ea typeface="PT Sans"/>
                <a:cs typeface="PT Sans"/>
                <a:sym typeface="PT Sans"/>
              </a:rPr>
              <a:t>Free &amp; easily accessible for everyone</a:t>
            </a:r>
            <a:endParaRPr/>
          </a:p>
        </p:txBody>
      </p:sp>
      <p:sp>
        <p:nvSpPr>
          <p:cNvPr id="440" name="Google Shape;440;p34"/>
          <p:cNvSpPr txBox="1"/>
          <p:nvPr/>
        </p:nvSpPr>
        <p:spPr>
          <a:xfrm>
            <a:off x="5994950" y="2944625"/>
            <a:ext cx="25776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solidFill>
                  <a:schemeClr val="dk1"/>
                </a:solidFill>
                <a:latin typeface="PT Sans"/>
                <a:ea typeface="PT Sans"/>
                <a:cs typeface="PT Sans"/>
                <a:sym typeface="PT Sans"/>
              </a:rPr>
              <a:t>Removes financial barriers</a:t>
            </a:r>
            <a:endParaRPr b="1">
              <a:latin typeface="PT Sans"/>
              <a:ea typeface="PT Sans"/>
              <a:cs typeface="PT Sans"/>
              <a:sym typeface="PT Sans"/>
            </a:endParaRPr>
          </a:p>
        </p:txBody>
      </p:sp>
      <p:sp>
        <p:nvSpPr>
          <p:cNvPr id="441" name="Google Shape;441;p34"/>
          <p:cNvSpPr txBox="1"/>
          <p:nvPr/>
        </p:nvSpPr>
        <p:spPr>
          <a:xfrm>
            <a:off x="5994950" y="2134150"/>
            <a:ext cx="26580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 sz="1500" b="1">
                <a:solidFill>
                  <a:schemeClr val="dk1"/>
                </a:solidFill>
                <a:latin typeface="PT Sans"/>
                <a:ea typeface="PT Sans"/>
                <a:cs typeface="PT Sans"/>
                <a:sym typeface="PT Sans"/>
              </a:rPr>
              <a:t>No need to wait and queue in hospitals</a:t>
            </a:r>
            <a:endParaRPr b="1">
              <a:latin typeface="PT Sans"/>
              <a:ea typeface="PT Sans"/>
              <a:cs typeface="PT Sans"/>
              <a:sym typeface="PT Sans"/>
            </a:endParaRPr>
          </a:p>
        </p:txBody>
      </p:sp>
      <p:sp>
        <p:nvSpPr>
          <p:cNvPr id="442" name="Google Shape;442;p34"/>
          <p:cNvSpPr txBox="1"/>
          <p:nvPr/>
        </p:nvSpPr>
        <p:spPr>
          <a:xfrm>
            <a:off x="5994950" y="3638300"/>
            <a:ext cx="2881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None/>
            </a:pPr>
            <a:r>
              <a:rPr lang="en" sz="1500" b="1">
                <a:solidFill>
                  <a:schemeClr val="dk1"/>
                </a:solidFill>
                <a:latin typeface="PT Sans"/>
                <a:ea typeface="PT Sans"/>
                <a:cs typeface="PT Sans"/>
                <a:sym typeface="PT Sans"/>
              </a:rPr>
              <a:t>Reduce overall CVD mortality rates through early prevention</a:t>
            </a:r>
            <a:endParaRPr sz="1500" b="1">
              <a:latin typeface="PT Sans"/>
              <a:ea typeface="PT Sans"/>
              <a:cs typeface="PT Sans"/>
              <a:sym typeface="PT Sans"/>
            </a:endParaRPr>
          </a:p>
        </p:txBody>
      </p:sp>
      <p:pic>
        <p:nvPicPr>
          <p:cNvPr id="443" name="Google Shape;443;p34"/>
          <p:cNvPicPr preferRelativeResize="0"/>
          <p:nvPr/>
        </p:nvPicPr>
        <p:blipFill>
          <a:blip r:embed="rId3">
            <a:alphaModFix/>
          </a:blip>
          <a:stretch>
            <a:fillRect/>
          </a:stretch>
        </p:blipFill>
        <p:spPr>
          <a:xfrm>
            <a:off x="738100" y="2239100"/>
            <a:ext cx="473400" cy="473400"/>
          </a:xfrm>
          <a:prstGeom prst="rect">
            <a:avLst/>
          </a:prstGeom>
          <a:noFill/>
          <a:ln>
            <a:noFill/>
          </a:ln>
        </p:spPr>
      </p:pic>
      <p:pic>
        <p:nvPicPr>
          <p:cNvPr id="444" name="Google Shape;444;p34"/>
          <p:cNvPicPr preferRelativeResize="0"/>
          <p:nvPr/>
        </p:nvPicPr>
        <p:blipFill>
          <a:blip r:embed="rId4">
            <a:alphaModFix/>
          </a:blip>
          <a:stretch>
            <a:fillRect/>
          </a:stretch>
        </p:blipFill>
        <p:spPr>
          <a:xfrm>
            <a:off x="767050" y="2944625"/>
            <a:ext cx="415500" cy="415500"/>
          </a:xfrm>
          <a:prstGeom prst="rect">
            <a:avLst/>
          </a:prstGeom>
          <a:noFill/>
          <a:ln>
            <a:noFill/>
          </a:ln>
        </p:spPr>
      </p:pic>
      <p:pic>
        <p:nvPicPr>
          <p:cNvPr id="445" name="Google Shape;445;p34"/>
          <p:cNvPicPr preferRelativeResize="0"/>
          <p:nvPr/>
        </p:nvPicPr>
        <p:blipFill>
          <a:blip r:embed="rId5">
            <a:alphaModFix/>
          </a:blip>
          <a:stretch>
            <a:fillRect/>
          </a:stretch>
        </p:blipFill>
        <p:spPr>
          <a:xfrm>
            <a:off x="651550" y="3638300"/>
            <a:ext cx="646500" cy="646500"/>
          </a:xfrm>
          <a:prstGeom prst="rect">
            <a:avLst/>
          </a:prstGeom>
          <a:noFill/>
          <a:ln>
            <a:noFill/>
          </a:ln>
        </p:spPr>
      </p:pic>
      <p:pic>
        <p:nvPicPr>
          <p:cNvPr id="446" name="Google Shape;446;p34"/>
          <p:cNvPicPr preferRelativeResize="0"/>
          <p:nvPr/>
        </p:nvPicPr>
        <p:blipFill>
          <a:blip r:embed="rId6">
            <a:alphaModFix/>
          </a:blip>
          <a:stretch>
            <a:fillRect/>
          </a:stretch>
        </p:blipFill>
        <p:spPr>
          <a:xfrm>
            <a:off x="5353250" y="2220700"/>
            <a:ext cx="473400" cy="473400"/>
          </a:xfrm>
          <a:prstGeom prst="rect">
            <a:avLst/>
          </a:prstGeom>
          <a:noFill/>
          <a:ln>
            <a:noFill/>
          </a:ln>
        </p:spPr>
      </p:pic>
      <p:pic>
        <p:nvPicPr>
          <p:cNvPr id="447" name="Google Shape;447;p34"/>
          <p:cNvPicPr preferRelativeResize="0"/>
          <p:nvPr/>
        </p:nvPicPr>
        <p:blipFill>
          <a:blip r:embed="rId7">
            <a:alphaModFix/>
          </a:blip>
          <a:stretch>
            <a:fillRect/>
          </a:stretch>
        </p:blipFill>
        <p:spPr>
          <a:xfrm>
            <a:off x="5353250" y="2220700"/>
            <a:ext cx="473400" cy="473400"/>
          </a:xfrm>
          <a:prstGeom prst="rect">
            <a:avLst/>
          </a:prstGeom>
          <a:noFill/>
          <a:ln>
            <a:noFill/>
          </a:ln>
        </p:spPr>
      </p:pic>
      <p:pic>
        <p:nvPicPr>
          <p:cNvPr id="448" name="Google Shape;448;p34"/>
          <p:cNvPicPr preferRelativeResize="0"/>
          <p:nvPr/>
        </p:nvPicPr>
        <p:blipFill>
          <a:blip r:embed="rId8">
            <a:alphaModFix/>
          </a:blip>
          <a:stretch>
            <a:fillRect/>
          </a:stretch>
        </p:blipFill>
        <p:spPr>
          <a:xfrm>
            <a:off x="5353250" y="2915675"/>
            <a:ext cx="473400" cy="473400"/>
          </a:xfrm>
          <a:prstGeom prst="rect">
            <a:avLst/>
          </a:prstGeom>
          <a:noFill/>
          <a:ln>
            <a:noFill/>
          </a:ln>
        </p:spPr>
      </p:pic>
      <p:pic>
        <p:nvPicPr>
          <p:cNvPr id="449" name="Google Shape;449;p34"/>
          <p:cNvPicPr preferRelativeResize="0"/>
          <p:nvPr/>
        </p:nvPicPr>
        <p:blipFill>
          <a:blip r:embed="rId9">
            <a:alphaModFix/>
          </a:blip>
          <a:stretch>
            <a:fillRect/>
          </a:stretch>
        </p:blipFill>
        <p:spPr>
          <a:xfrm>
            <a:off x="5353250" y="3724850"/>
            <a:ext cx="473400" cy="47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5"/>
          <p:cNvSpPr txBox="1">
            <a:spLocks noGrp="1"/>
          </p:cNvSpPr>
          <p:nvPr>
            <p:ph type="title"/>
          </p:nvPr>
        </p:nvSpPr>
        <p:spPr>
          <a:xfrm>
            <a:off x="980950" y="1519450"/>
            <a:ext cx="4203900" cy="22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Sourcing &amp; Exploration</a:t>
            </a:r>
            <a:endParaRPr/>
          </a:p>
        </p:txBody>
      </p:sp>
      <p:sp>
        <p:nvSpPr>
          <p:cNvPr id="455" name="Google Shape;455;p35"/>
          <p:cNvSpPr txBox="1">
            <a:spLocks noGrp="1"/>
          </p:cNvSpPr>
          <p:nvPr>
            <p:ph type="title" idx="2"/>
          </p:nvPr>
        </p:nvSpPr>
        <p:spPr>
          <a:xfrm>
            <a:off x="980950" y="405150"/>
            <a:ext cx="13683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56" name="Google Shape;456;p35"/>
          <p:cNvGrpSpPr/>
          <p:nvPr/>
        </p:nvGrpSpPr>
        <p:grpSpPr>
          <a:xfrm>
            <a:off x="5321154" y="1029207"/>
            <a:ext cx="2954046" cy="2115464"/>
            <a:chOff x="6974350" y="3183675"/>
            <a:chExt cx="1583175" cy="1133750"/>
          </a:xfrm>
        </p:grpSpPr>
        <p:sp>
          <p:nvSpPr>
            <p:cNvPr id="457" name="Google Shape;457;p35"/>
            <p:cNvSpPr/>
            <p:nvPr/>
          </p:nvSpPr>
          <p:spPr>
            <a:xfrm>
              <a:off x="6974350" y="3183675"/>
              <a:ext cx="1583175" cy="1133750"/>
            </a:xfrm>
            <a:custGeom>
              <a:avLst/>
              <a:gdLst/>
              <a:ahLst/>
              <a:cxnLst/>
              <a:rect l="l" t="t" r="r" b="b"/>
              <a:pathLst>
                <a:path w="63327" h="45350" extrusionOk="0">
                  <a:moveTo>
                    <a:pt x="44870" y="1"/>
                  </a:moveTo>
                  <a:cubicBezTo>
                    <a:pt x="37479" y="1"/>
                    <a:pt x="31478" y="5225"/>
                    <a:pt x="31478" y="5225"/>
                  </a:cubicBezTo>
                  <a:cubicBezTo>
                    <a:pt x="31478" y="5225"/>
                    <a:pt x="25531" y="188"/>
                    <a:pt x="18239" y="188"/>
                  </a:cubicBezTo>
                  <a:cubicBezTo>
                    <a:pt x="15826" y="188"/>
                    <a:pt x="13266" y="740"/>
                    <a:pt x="10726" y="2208"/>
                  </a:cubicBezTo>
                  <a:cubicBezTo>
                    <a:pt x="509" y="8120"/>
                    <a:pt x="1" y="31707"/>
                    <a:pt x="31759" y="45350"/>
                  </a:cubicBezTo>
                  <a:cubicBezTo>
                    <a:pt x="63327" y="31267"/>
                    <a:pt x="62493" y="7680"/>
                    <a:pt x="52193" y="1920"/>
                  </a:cubicBezTo>
                  <a:cubicBezTo>
                    <a:pt x="49710" y="529"/>
                    <a:pt x="47220" y="1"/>
                    <a:pt x="44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58" name="Google Shape;458;p35"/>
            <p:cNvSpPr/>
            <p:nvPr/>
          </p:nvSpPr>
          <p:spPr>
            <a:xfrm>
              <a:off x="8080950" y="3257050"/>
              <a:ext cx="277250" cy="413075"/>
            </a:xfrm>
            <a:custGeom>
              <a:avLst/>
              <a:gdLst/>
              <a:ahLst/>
              <a:cxnLst/>
              <a:rect l="l" t="t" r="r" b="b"/>
              <a:pathLst>
                <a:path w="11090" h="16523" extrusionOk="0">
                  <a:moveTo>
                    <a:pt x="107" y="1"/>
                  </a:moveTo>
                  <a:cubicBezTo>
                    <a:pt x="1" y="1"/>
                    <a:pt x="8" y="145"/>
                    <a:pt x="107" y="160"/>
                  </a:cubicBezTo>
                  <a:cubicBezTo>
                    <a:pt x="3222" y="569"/>
                    <a:pt x="6246" y="3525"/>
                    <a:pt x="7534" y="6254"/>
                  </a:cubicBezTo>
                  <a:cubicBezTo>
                    <a:pt x="8262" y="7792"/>
                    <a:pt x="8861" y="9157"/>
                    <a:pt x="8808" y="10877"/>
                  </a:cubicBezTo>
                  <a:cubicBezTo>
                    <a:pt x="8755" y="12802"/>
                    <a:pt x="8254" y="14591"/>
                    <a:pt x="7777" y="16440"/>
                  </a:cubicBezTo>
                  <a:cubicBezTo>
                    <a:pt x="7762" y="16485"/>
                    <a:pt x="7802" y="16523"/>
                    <a:pt x="7842" y="16523"/>
                  </a:cubicBezTo>
                  <a:cubicBezTo>
                    <a:pt x="7864" y="16523"/>
                    <a:pt x="7885" y="16512"/>
                    <a:pt x="7898" y="16486"/>
                  </a:cubicBezTo>
                  <a:cubicBezTo>
                    <a:pt x="9573" y="13037"/>
                    <a:pt x="11089" y="8740"/>
                    <a:pt x="9308" y="5041"/>
                  </a:cubicBezTo>
                  <a:cubicBezTo>
                    <a:pt x="8535" y="3419"/>
                    <a:pt x="7208" y="1812"/>
                    <a:pt x="5571" y="1032"/>
                  </a:cubicBezTo>
                  <a:cubicBezTo>
                    <a:pt x="3783" y="167"/>
                    <a:pt x="2047" y="3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7138075" y="3286900"/>
              <a:ext cx="154975" cy="566400"/>
            </a:xfrm>
            <a:custGeom>
              <a:avLst/>
              <a:gdLst/>
              <a:ahLst/>
              <a:cxnLst/>
              <a:rect l="l" t="t" r="r" b="b"/>
              <a:pathLst>
                <a:path w="6199" h="22656" extrusionOk="0">
                  <a:moveTo>
                    <a:pt x="6166" y="1"/>
                  </a:moveTo>
                  <a:cubicBezTo>
                    <a:pt x="6162" y="1"/>
                    <a:pt x="6159" y="2"/>
                    <a:pt x="6155" y="4"/>
                  </a:cubicBezTo>
                  <a:cubicBezTo>
                    <a:pt x="2691" y="2642"/>
                    <a:pt x="296" y="6348"/>
                    <a:pt x="145" y="10790"/>
                  </a:cubicBezTo>
                  <a:cubicBezTo>
                    <a:pt x="1" y="15133"/>
                    <a:pt x="2221" y="19559"/>
                    <a:pt x="5170" y="22629"/>
                  </a:cubicBezTo>
                  <a:cubicBezTo>
                    <a:pt x="5189" y="22648"/>
                    <a:pt x="5209" y="22656"/>
                    <a:pt x="5229" y="22656"/>
                  </a:cubicBezTo>
                  <a:cubicBezTo>
                    <a:pt x="5298" y="22656"/>
                    <a:pt x="5357" y="22563"/>
                    <a:pt x="5299" y="22492"/>
                  </a:cubicBezTo>
                  <a:cubicBezTo>
                    <a:pt x="2532" y="19218"/>
                    <a:pt x="1539" y="15148"/>
                    <a:pt x="1933" y="10941"/>
                  </a:cubicBezTo>
                  <a:cubicBezTo>
                    <a:pt x="2290" y="7068"/>
                    <a:pt x="3608" y="3013"/>
                    <a:pt x="6185" y="42"/>
                  </a:cubicBezTo>
                  <a:cubicBezTo>
                    <a:pt x="6198" y="29"/>
                    <a:pt x="6184" y="1"/>
                    <a:pt x="6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5"/>
          <p:cNvSpPr/>
          <p:nvPr/>
        </p:nvSpPr>
        <p:spPr>
          <a:xfrm>
            <a:off x="5886969" y="1463135"/>
            <a:ext cx="1730498" cy="680267"/>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chemeClr val="lt1"/>
          </a:solidFill>
          <a:ln w="19050"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nvGrpSpPr>
          <p:cNvPr id="461" name="Google Shape;461;p35"/>
          <p:cNvGrpSpPr/>
          <p:nvPr/>
        </p:nvGrpSpPr>
        <p:grpSpPr>
          <a:xfrm>
            <a:off x="5791850" y="2281458"/>
            <a:ext cx="2013405" cy="1581425"/>
            <a:chOff x="6143300" y="2116900"/>
            <a:chExt cx="1893900" cy="1487700"/>
          </a:xfrm>
        </p:grpSpPr>
        <p:sp>
          <p:nvSpPr>
            <p:cNvPr id="462" name="Google Shape;462;p35"/>
            <p:cNvSpPr/>
            <p:nvPr/>
          </p:nvSpPr>
          <p:spPr>
            <a:xfrm>
              <a:off x="6143300" y="2116900"/>
              <a:ext cx="1893900" cy="1487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nvGrpSpPr>
            <p:cNvPr id="463" name="Google Shape;463;p35"/>
            <p:cNvGrpSpPr/>
            <p:nvPr/>
          </p:nvGrpSpPr>
          <p:grpSpPr>
            <a:xfrm>
              <a:off x="6256040" y="2214736"/>
              <a:ext cx="1652172" cy="1290257"/>
              <a:chOff x="3935669" y="2218921"/>
              <a:chExt cx="1560567" cy="1218718"/>
            </a:xfrm>
          </p:grpSpPr>
          <p:sp>
            <p:nvSpPr>
              <p:cNvPr id="464" name="Google Shape;464;p35"/>
              <p:cNvSpPr/>
              <p:nvPr/>
            </p:nvSpPr>
            <p:spPr>
              <a:xfrm>
                <a:off x="3935669" y="2218921"/>
                <a:ext cx="1560567" cy="1218718"/>
              </a:xfrm>
              <a:custGeom>
                <a:avLst/>
                <a:gdLst/>
                <a:ahLst/>
                <a:cxnLst/>
                <a:rect l="l" t="t" r="r" b="b"/>
                <a:pathLst>
                  <a:path w="19404" h="15153" extrusionOk="0">
                    <a:moveTo>
                      <a:pt x="1820" y="1"/>
                    </a:moveTo>
                    <a:cubicBezTo>
                      <a:pt x="819" y="1"/>
                      <a:pt x="1" y="812"/>
                      <a:pt x="1" y="1812"/>
                    </a:cubicBezTo>
                    <a:lnTo>
                      <a:pt x="1" y="13341"/>
                    </a:lnTo>
                    <a:cubicBezTo>
                      <a:pt x="1" y="14341"/>
                      <a:pt x="819" y="15152"/>
                      <a:pt x="1820" y="15152"/>
                    </a:cubicBezTo>
                    <a:lnTo>
                      <a:pt x="17593" y="15152"/>
                    </a:lnTo>
                    <a:cubicBezTo>
                      <a:pt x="18593" y="15152"/>
                      <a:pt x="19404" y="14341"/>
                      <a:pt x="19404" y="13341"/>
                    </a:cubicBezTo>
                    <a:lnTo>
                      <a:pt x="19404" y="1812"/>
                    </a:lnTo>
                    <a:cubicBezTo>
                      <a:pt x="19404" y="812"/>
                      <a:pt x="18593" y="1"/>
                      <a:pt x="17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5" name="Google Shape;465;p35"/>
              <p:cNvSpPr/>
              <p:nvPr/>
            </p:nvSpPr>
            <p:spPr>
              <a:xfrm>
                <a:off x="4046014" y="3176012"/>
                <a:ext cx="173798" cy="173804"/>
              </a:xfrm>
              <a:custGeom>
                <a:avLst/>
                <a:gdLst/>
                <a:ahLst/>
                <a:cxnLst/>
                <a:rect l="l" t="t" r="r" b="b"/>
                <a:pathLst>
                  <a:path w="2161" h="2161" extrusionOk="0">
                    <a:moveTo>
                      <a:pt x="1077" y="1"/>
                    </a:moveTo>
                    <a:cubicBezTo>
                      <a:pt x="486" y="1"/>
                      <a:pt x="1" y="486"/>
                      <a:pt x="1" y="1077"/>
                    </a:cubicBezTo>
                    <a:cubicBezTo>
                      <a:pt x="1" y="1676"/>
                      <a:pt x="486" y="2161"/>
                      <a:pt x="1077" y="2161"/>
                    </a:cubicBezTo>
                    <a:cubicBezTo>
                      <a:pt x="1676" y="2161"/>
                      <a:pt x="2161" y="1676"/>
                      <a:pt x="2161" y="1077"/>
                    </a:cubicBezTo>
                    <a:cubicBezTo>
                      <a:pt x="2161" y="486"/>
                      <a:pt x="1676" y="1"/>
                      <a:pt x="1077" y="1"/>
                    </a:cubicBez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6" name="Google Shape;466;p35"/>
              <p:cNvSpPr/>
              <p:nvPr/>
            </p:nvSpPr>
            <p:spPr>
              <a:xfrm>
                <a:off x="4075933" y="3189444"/>
                <a:ext cx="114043" cy="131740"/>
              </a:xfrm>
              <a:custGeom>
                <a:avLst/>
                <a:gdLst/>
                <a:ahLst/>
                <a:cxnLst/>
                <a:rect l="l" t="t" r="r" b="b"/>
                <a:pathLst>
                  <a:path w="1418" h="1638" extrusionOk="0">
                    <a:moveTo>
                      <a:pt x="849" y="463"/>
                    </a:moveTo>
                    <a:cubicBezTo>
                      <a:pt x="1054" y="523"/>
                      <a:pt x="1198" y="705"/>
                      <a:pt x="1198" y="933"/>
                    </a:cubicBezTo>
                    <a:cubicBezTo>
                      <a:pt x="1198" y="1198"/>
                      <a:pt x="978" y="1425"/>
                      <a:pt x="705" y="1425"/>
                    </a:cubicBezTo>
                    <a:cubicBezTo>
                      <a:pt x="432" y="1425"/>
                      <a:pt x="212" y="1198"/>
                      <a:pt x="212" y="933"/>
                    </a:cubicBezTo>
                    <a:cubicBezTo>
                      <a:pt x="212" y="705"/>
                      <a:pt x="364" y="523"/>
                      <a:pt x="569" y="463"/>
                    </a:cubicBezTo>
                    <a:lnTo>
                      <a:pt x="569" y="599"/>
                    </a:lnTo>
                    <a:cubicBezTo>
                      <a:pt x="569" y="675"/>
                      <a:pt x="629" y="743"/>
                      <a:pt x="705" y="743"/>
                    </a:cubicBezTo>
                    <a:cubicBezTo>
                      <a:pt x="788" y="743"/>
                      <a:pt x="849" y="675"/>
                      <a:pt x="849" y="599"/>
                    </a:cubicBezTo>
                    <a:lnTo>
                      <a:pt x="849" y="463"/>
                    </a:lnTo>
                    <a:close/>
                    <a:moveTo>
                      <a:pt x="705" y="0"/>
                    </a:moveTo>
                    <a:cubicBezTo>
                      <a:pt x="629" y="0"/>
                      <a:pt x="569" y="68"/>
                      <a:pt x="569" y="144"/>
                    </a:cubicBezTo>
                    <a:lnTo>
                      <a:pt x="569" y="235"/>
                    </a:lnTo>
                    <a:cubicBezTo>
                      <a:pt x="243" y="303"/>
                      <a:pt x="0" y="584"/>
                      <a:pt x="0" y="933"/>
                    </a:cubicBezTo>
                    <a:cubicBezTo>
                      <a:pt x="0" y="1319"/>
                      <a:pt x="318" y="1637"/>
                      <a:pt x="705" y="1637"/>
                    </a:cubicBezTo>
                    <a:cubicBezTo>
                      <a:pt x="1099" y="1637"/>
                      <a:pt x="1417" y="1319"/>
                      <a:pt x="1417" y="933"/>
                    </a:cubicBezTo>
                    <a:cubicBezTo>
                      <a:pt x="1417" y="584"/>
                      <a:pt x="1167" y="303"/>
                      <a:pt x="849" y="235"/>
                    </a:cubicBezTo>
                    <a:lnTo>
                      <a:pt x="849" y="144"/>
                    </a:lnTo>
                    <a:cubicBezTo>
                      <a:pt x="849" y="68"/>
                      <a:pt x="788"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7" name="Google Shape;467;p35"/>
              <p:cNvSpPr/>
              <p:nvPr/>
            </p:nvSpPr>
            <p:spPr>
              <a:xfrm>
                <a:off x="4074646" y="2298786"/>
                <a:ext cx="1027269" cy="788913"/>
              </a:xfrm>
              <a:custGeom>
                <a:avLst/>
                <a:gdLst/>
                <a:ahLst/>
                <a:cxnLst/>
                <a:rect l="l" t="t" r="r" b="b"/>
                <a:pathLst>
                  <a:path w="12773" h="9809" extrusionOk="0">
                    <a:moveTo>
                      <a:pt x="956" y="1"/>
                    </a:moveTo>
                    <a:cubicBezTo>
                      <a:pt x="433" y="1"/>
                      <a:pt x="1" y="425"/>
                      <a:pt x="1" y="956"/>
                    </a:cubicBezTo>
                    <a:lnTo>
                      <a:pt x="1" y="8854"/>
                    </a:lnTo>
                    <a:cubicBezTo>
                      <a:pt x="1" y="9376"/>
                      <a:pt x="433" y="9809"/>
                      <a:pt x="956" y="9809"/>
                    </a:cubicBezTo>
                    <a:lnTo>
                      <a:pt x="11817" y="9809"/>
                    </a:lnTo>
                    <a:cubicBezTo>
                      <a:pt x="12340" y="9809"/>
                      <a:pt x="12772" y="9376"/>
                      <a:pt x="12772" y="8854"/>
                    </a:cubicBezTo>
                    <a:lnTo>
                      <a:pt x="12772" y="956"/>
                    </a:lnTo>
                    <a:cubicBezTo>
                      <a:pt x="12772" y="425"/>
                      <a:pt x="12340" y="1"/>
                      <a:pt x="11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8" name="Google Shape;468;p35"/>
              <p:cNvSpPr/>
              <p:nvPr/>
            </p:nvSpPr>
            <p:spPr>
              <a:xfrm>
                <a:off x="4309331" y="3208344"/>
                <a:ext cx="279316" cy="113403"/>
              </a:xfrm>
              <a:custGeom>
                <a:avLst/>
                <a:gdLst/>
                <a:ahLst/>
                <a:cxnLst/>
                <a:rect l="l" t="t" r="r" b="b"/>
                <a:pathLst>
                  <a:path w="3473" h="1410" extrusionOk="0">
                    <a:moveTo>
                      <a:pt x="653" y="0"/>
                    </a:moveTo>
                    <a:cubicBezTo>
                      <a:pt x="297" y="0"/>
                      <a:pt x="1" y="296"/>
                      <a:pt x="1" y="652"/>
                    </a:cubicBezTo>
                    <a:lnTo>
                      <a:pt x="1" y="758"/>
                    </a:lnTo>
                    <a:cubicBezTo>
                      <a:pt x="1" y="1114"/>
                      <a:pt x="297" y="1410"/>
                      <a:pt x="653" y="1410"/>
                    </a:cubicBezTo>
                    <a:lnTo>
                      <a:pt x="2813" y="1410"/>
                    </a:lnTo>
                    <a:cubicBezTo>
                      <a:pt x="3177" y="1410"/>
                      <a:pt x="3472" y="1114"/>
                      <a:pt x="3472" y="758"/>
                    </a:cubicBezTo>
                    <a:lnTo>
                      <a:pt x="3472" y="652"/>
                    </a:lnTo>
                    <a:cubicBezTo>
                      <a:pt x="3472" y="296"/>
                      <a:pt x="3177" y="0"/>
                      <a:pt x="2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69" name="Google Shape;469;p35"/>
              <p:cNvSpPr/>
              <p:nvPr/>
            </p:nvSpPr>
            <p:spPr>
              <a:xfrm>
                <a:off x="4731811" y="3208344"/>
                <a:ext cx="279236" cy="113403"/>
              </a:xfrm>
              <a:custGeom>
                <a:avLst/>
                <a:gdLst/>
                <a:ahLst/>
                <a:cxnLst/>
                <a:rect l="l" t="t" r="r" b="b"/>
                <a:pathLst>
                  <a:path w="3472" h="1410" extrusionOk="0">
                    <a:moveTo>
                      <a:pt x="652" y="0"/>
                    </a:moveTo>
                    <a:cubicBezTo>
                      <a:pt x="296" y="0"/>
                      <a:pt x="0" y="296"/>
                      <a:pt x="0" y="652"/>
                    </a:cubicBezTo>
                    <a:lnTo>
                      <a:pt x="0" y="758"/>
                    </a:lnTo>
                    <a:cubicBezTo>
                      <a:pt x="0" y="1114"/>
                      <a:pt x="296" y="1410"/>
                      <a:pt x="652" y="1410"/>
                    </a:cubicBezTo>
                    <a:lnTo>
                      <a:pt x="2820" y="1410"/>
                    </a:lnTo>
                    <a:cubicBezTo>
                      <a:pt x="3176" y="1410"/>
                      <a:pt x="3472" y="1114"/>
                      <a:pt x="3472" y="758"/>
                    </a:cubicBezTo>
                    <a:lnTo>
                      <a:pt x="3472" y="652"/>
                    </a:lnTo>
                    <a:cubicBezTo>
                      <a:pt x="3472" y="296"/>
                      <a:pt x="3176" y="0"/>
                      <a:pt x="2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0" name="Google Shape;470;p35"/>
              <p:cNvSpPr/>
              <p:nvPr/>
            </p:nvSpPr>
            <p:spPr>
              <a:xfrm>
                <a:off x="5156704" y="2302486"/>
                <a:ext cx="268298" cy="355490"/>
              </a:xfrm>
              <a:custGeom>
                <a:avLst/>
                <a:gdLst/>
                <a:ahLst/>
                <a:cxnLst/>
                <a:rect l="l" t="t" r="r" b="b"/>
                <a:pathLst>
                  <a:path w="3336" h="4420" extrusionOk="0">
                    <a:moveTo>
                      <a:pt x="766" y="0"/>
                    </a:moveTo>
                    <a:cubicBezTo>
                      <a:pt x="341" y="0"/>
                      <a:pt x="0" y="341"/>
                      <a:pt x="0" y="766"/>
                    </a:cubicBezTo>
                    <a:lnTo>
                      <a:pt x="0" y="3654"/>
                    </a:lnTo>
                    <a:cubicBezTo>
                      <a:pt x="0" y="4078"/>
                      <a:pt x="341" y="4419"/>
                      <a:pt x="766" y="4419"/>
                    </a:cubicBezTo>
                    <a:lnTo>
                      <a:pt x="2570" y="4419"/>
                    </a:lnTo>
                    <a:cubicBezTo>
                      <a:pt x="2994" y="4419"/>
                      <a:pt x="3335" y="4078"/>
                      <a:pt x="3335" y="3654"/>
                    </a:cubicBezTo>
                    <a:lnTo>
                      <a:pt x="3335" y="766"/>
                    </a:lnTo>
                    <a:cubicBezTo>
                      <a:pt x="3335" y="341"/>
                      <a:pt x="2994" y="0"/>
                      <a:pt x="2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1" name="Google Shape;471;p35"/>
              <p:cNvSpPr/>
              <p:nvPr/>
            </p:nvSpPr>
            <p:spPr>
              <a:xfrm>
                <a:off x="5156704" y="2726742"/>
                <a:ext cx="268298" cy="356053"/>
              </a:xfrm>
              <a:custGeom>
                <a:avLst/>
                <a:gdLst/>
                <a:ahLst/>
                <a:cxnLst/>
                <a:rect l="l" t="t" r="r" b="b"/>
                <a:pathLst>
                  <a:path w="3336" h="4427" extrusionOk="0">
                    <a:moveTo>
                      <a:pt x="766" y="1"/>
                    </a:moveTo>
                    <a:cubicBezTo>
                      <a:pt x="341" y="1"/>
                      <a:pt x="0" y="349"/>
                      <a:pt x="0" y="774"/>
                    </a:cubicBezTo>
                    <a:lnTo>
                      <a:pt x="0" y="3661"/>
                    </a:lnTo>
                    <a:cubicBezTo>
                      <a:pt x="0" y="4078"/>
                      <a:pt x="341" y="4427"/>
                      <a:pt x="766" y="4427"/>
                    </a:cubicBezTo>
                    <a:lnTo>
                      <a:pt x="2570" y="4427"/>
                    </a:lnTo>
                    <a:cubicBezTo>
                      <a:pt x="2994" y="4427"/>
                      <a:pt x="3335" y="4078"/>
                      <a:pt x="3335" y="3661"/>
                    </a:cubicBezTo>
                    <a:lnTo>
                      <a:pt x="3335" y="774"/>
                    </a:lnTo>
                    <a:cubicBezTo>
                      <a:pt x="3335" y="349"/>
                      <a:pt x="2994" y="1"/>
                      <a:pt x="2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2" name="Google Shape;472;p35"/>
              <p:cNvSpPr/>
              <p:nvPr/>
            </p:nvSpPr>
            <p:spPr>
              <a:xfrm>
                <a:off x="4637310" y="2447577"/>
                <a:ext cx="27505" cy="173160"/>
              </a:xfrm>
              <a:custGeom>
                <a:avLst/>
                <a:gdLst/>
                <a:ahLst/>
                <a:cxnLst/>
                <a:rect l="l" t="t" r="r" b="b"/>
                <a:pathLst>
                  <a:path w="342" h="2153" extrusionOk="0">
                    <a:moveTo>
                      <a:pt x="342" y="0"/>
                    </a:moveTo>
                    <a:lnTo>
                      <a:pt x="1" y="341"/>
                    </a:lnTo>
                    <a:lnTo>
                      <a:pt x="1" y="796"/>
                    </a:lnTo>
                    <a:lnTo>
                      <a:pt x="213" y="1016"/>
                    </a:lnTo>
                    <a:lnTo>
                      <a:pt x="342" y="879"/>
                    </a:lnTo>
                    <a:lnTo>
                      <a:pt x="342" y="0"/>
                    </a:lnTo>
                    <a:close/>
                    <a:moveTo>
                      <a:pt x="213" y="1137"/>
                    </a:moveTo>
                    <a:lnTo>
                      <a:pt x="1" y="1349"/>
                    </a:lnTo>
                    <a:lnTo>
                      <a:pt x="1" y="1812"/>
                    </a:lnTo>
                    <a:lnTo>
                      <a:pt x="342" y="2153"/>
                    </a:lnTo>
                    <a:lnTo>
                      <a:pt x="342" y="1266"/>
                    </a:lnTo>
                    <a:lnTo>
                      <a:pt x="213" y="11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3" name="Google Shape;473;p35"/>
              <p:cNvSpPr/>
              <p:nvPr/>
            </p:nvSpPr>
            <p:spPr>
              <a:xfrm>
                <a:off x="4707442" y="2447577"/>
                <a:ext cx="116455" cy="173160"/>
              </a:xfrm>
              <a:custGeom>
                <a:avLst/>
                <a:gdLst/>
                <a:ahLst/>
                <a:cxnLst/>
                <a:rect l="l" t="t" r="r" b="b"/>
                <a:pathLst>
                  <a:path w="1448" h="2153" extrusionOk="0">
                    <a:moveTo>
                      <a:pt x="0" y="0"/>
                    </a:moveTo>
                    <a:lnTo>
                      <a:pt x="0" y="879"/>
                    </a:lnTo>
                    <a:lnTo>
                      <a:pt x="129" y="1016"/>
                    </a:lnTo>
                    <a:lnTo>
                      <a:pt x="341" y="796"/>
                    </a:lnTo>
                    <a:lnTo>
                      <a:pt x="341" y="341"/>
                    </a:lnTo>
                    <a:lnTo>
                      <a:pt x="0" y="0"/>
                    </a:lnTo>
                    <a:close/>
                    <a:moveTo>
                      <a:pt x="1448" y="0"/>
                    </a:moveTo>
                    <a:lnTo>
                      <a:pt x="1107" y="341"/>
                    </a:lnTo>
                    <a:lnTo>
                      <a:pt x="1107" y="796"/>
                    </a:lnTo>
                    <a:lnTo>
                      <a:pt x="1319" y="1016"/>
                    </a:lnTo>
                    <a:lnTo>
                      <a:pt x="1448" y="879"/>
                    </a:lnTo>
                    <a:lnTo>
                      <a:pt x="1448" y="0"/>
                    </a:lnTo>
                    <a:close/>
                    <a:moveTo>
                      <a:pt x="364" y="902"/>
                    </a:moveTo>
                    <a:lnTo>
                      <a:pt x="197" y="1076"/>
                    </a:lnTo>
                    <a:lnTo>
                      <a:pt x="364" y="1243"/>
                    </a:lnTo>
                    <a:lnTo>
                      <a:pt x="1084" y="1243"/>
                    </a:lnTo>
                    <a:lnTo>
                      <a:pt x="1258" y="1076"/>
                    </a:lnTo>
                    <a:lnTo>
                      <a:pt x="1084" y="902"/>
                    </a:lnTo>
                    <a:close/>
                    <a:moveTo>
                      <a:pt x="1319" y="1137"/>
                    </a:moveTo>
                    <a:lnTo>
                      <a:pt x="1107" y="1349"/>
                    </a:lnTo>
                    <a:lnTo>
                      <a:pt x="1107" y="1812"/>
                    </a:lnTo>
                    <a:lnTo>
                      <a:pt x="1448" y="2153"/>
                    </a:lnTo>
                    <a:lnTo>
                      <a:pt x="1448" y="1266"/>
                    </a:lnTo>
                    <a:lnTo>
                      <a:pt x="1319" y="11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4" name="Google Shape;474;p35"/>
              <p:cNvSpPr/>
              <p:nvPr/>
            </p:nvSpPr>
            <p:spPr>
              <a:xfrm>
                <a:off x="4854301" y="2442028"/>
                <a:ext cx="116536" cy="183616"/>
              </a:xfrm>
              <a:custGeom>
                <a:avLst/>
                <a:gdLst/>
                <a:ahLst/>
                <a:cxnLst/>
                <a:rect l="l" t="t" r="r" b="b"/>
                <a:pathLst>
                  <a:path w="1449" h="2283" extrusionOk="0">
                    <a:moveTo>
                      <a:pt x="69" y="1"/>
                    </a:moveTo>
                    <a:lnTo>
                      <a:pt x="403" y="342"/>
                    </a:lnTo>
                    <a:lnTo>
                      <a:pt x="1047" y="342"/>
                    </a:lnTo>
                    <a:lnTo>
                      <a:pt x="1380" y="1"/>
                    </a:lnTo>
                    <a:close/>
                    <a:moveTo>
                      <a:pt x="1" y="69"/>
                    </a:moveTo>
                    <a:lnTo>
                      <a:pt x="1" y="948"/>
                    </a:lnTo>
                    <a:lnTo>
                      <a:pt x="130" y="1085"/>
                    </a:lnTo>
                    <a:lnTo>
                      <a:pt x="342" y="865"/>
                    </a:lnTo>
                    <a:lnTo>
                      <a:pt x="342" y="403"/>
                    </a:lnTo>
                    <a:lnTo>
                      <a:pt x="1" y="69"/>
                    </a:lnTo>
                    <a:close/>
                    <a:moveTo>
                      <a:pt x="1449" y="69"/>
                    </a:moveTo>
                    <a:lnTo>
                      <a:pt x="1108" y="403"/>
                    </a:lnTo>
                    <a:lnTo>
                      <a:pt x="1108" y="865"/>
                    </a:lnTo>
                    <a:lnTo>
                      <a:pt x="1320" y="1085"/>
                    </a:lnTo>
                    <a:lnTo>
                      <a:pt x="1449" y="948"/>
                    </a:lnTo>
                    <a:lnTo>
                      <a:pt x="1449" y="69"/>
                    </a:lnTo>
                    <a:close/>
                    <a:moveTo>
                      <a:pt x="130" y="1206"/>
                    </a:moveTo>
                    <a:lnTo>
                      <a:pt x="1" y="1335"/>
                    </a:lnTo>
                    <a:lnTo>
                      <a:pt x="1" y="2222"/>
                    </a:lnTo>
                    <a:lnTo>
                      <a:pt x="342" y="1881"/>
                    </a:lnTo>
                    <a:lnTo>
                      <a:pt x="342" y="1418"/>
                    </a:lnTo>
                    <a:lnTo>
                      <a:pt x="130" y="1206"/>
                    </a:lnTo>
                    <a:close/>
                    <a:moveTo>
                      <a:pt x="1320" y="1206"/>
                    </a:moveTo>
                    <a:lnTo>
                      <a:pt x="1108" y="1418"/>
                    </a:lnTo>
                    <a:lnTo>
                      <a:pt x="1108" y="1881"/>
                    </a:lnTo>
                    <a:lnTo>
                      <a:pt x="1449" y="2222"/>
                    </a:lnTo>
                    <a:lnTo>
                      <a:pt x="1449" y="1335"/>
                    </a:lnTo>
                    <a:lnTo>
                      <a:pt x="1320" y="1206"/>
                    </a:lnTo>
                    <a:close/>
                    <a:moveTo>
                      <a:pt x="403" y="1949"/>
                    </a:moveTo>
                    <a:lnTo>
                      <a:pt x="69" y="2282"/>
                    </a:lnTo>
                    <a:lnTo>
                      <a:pt x="1380" y="2282"/>
                    </a:lnTo>
                    <a:lnTo>
                      <a:pt x="1047" y="19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5" name="Google Shape;475;p35"/>
              <p:cNvSpPr/>
              <p:nvPr/>
            </p:nvSpPr>
            <p:spPr>
              <a:xfrm>
                <a:off x="4697067" y="2759074"/>
                <a:ext cx="110986" cy="178629"/>
              </a:xfrm>
              <a:custGeom>
                <a:avLst/>
                <a:gdLst/>
                <a:ahLst/>
                <a:cxnLst/>
                <a:rect l="l" t="t" r="r" b="b"/>
                <a:pathLst>
                  <a:path w="1380" h="2221" extrusionOk="0">
                    <a:moveTo>
                      <a:pt x="0" y="0"/>
                    </a:moveTo>
                    <a:lnTo>
                      <a:pt x="334" y="341"/>
                    </a:lnTo>
                    <a:lnTo>
                      <a:pt x="978" y="341"/>
                    </a:lnTo>
                    <a:lnTo>
                      <a:pt x="1319" y="0"/>
                    </a:lnTo>
                    <a:close/>
                    <a:moveTo>
                      <a:pt x="1380" y="68"/>
                    </a:moveTo>
                    <a:lnTo>
                      <a:pt x="1039" y="402"/>
                    </a:lnTo>
                    <a:lnTo>
                      <a:pt x="1039" y="864"/>
                    </a:lnTo>
                    <a:lnTo>
                      <a:pt x="1251" y="1084"/>
                    </a:lnTo>
                    <a:lnTo>
                      <a:pt x="1380" y="948"/>
                    </a:lnTo>
                    <a:lnTo>
                      <a:pt x="1380" y="68"/>
                    </a:lnTo>
                    <a:close/>
                    <a:moveTo>
                      <a:pt x="1251" y="1205"/>
                    </a:moveTo>
                    <a:lnTo>
                      <a:pt x="1039" y="1418"/>
                    </a:lnTo>
                    <a:lnTo>
                      <a:pt x="1039" y="1880"/>
                    </a:lnTo>
                    <a:lnTo>
                      <a:pt x="1380" y="2221"/>
                    </a:lnTo>
                    <a:lnTo>
                      <a:pt x="1380" y="1334"/>
                    </a:lnTo>
                    <a:lnTo>
                      <a:pt x="1251" y="12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6" name="Google Shape;476;p35"/>
              <p:cNvSpPr/>
              <p:nvPr/>
            </p:nvSpPr>
            <p:spPr>
              <a:xfrm>
                <a:off x="4838457" y="2759074"/>
                <a:ext cx="116536" cy="183536"/>
              </a:xfrm>
              <a:custGeom>
                <a:avLst/>
                <a:gdLst/>
                <a:ahLst/>
                <a:cxnLst/>
                <a:rect l="l" t="t" r="r" b="b"/>
                <a:pathLst>
                  <a:path w="1449" h="2282" extrusionOk="0">
                    <a:moveTo>
                      <a:pt x="69" y="0"/>
                    </a:moveTo>
                    <a:lnTo>
                      <a:pt x="403" y="341"/>
                    </a:lnTo>
                    <a:lnTo>
                      <a:pt x="1047" y="341"/>
                    </a:lnTo>
                    <a:lnTo>
                      <a:pt x="1380" y="0"/>
                    </a:lnTo>
                    <a:close/>
                    <a:moveTo>
                      <a:pt x="1" y="68"/>
                    </a:moveTo>
                    <a:lnTo>
                      <a:pt x="1" y="948"/>
                    </a:lnTo>
                    <a:lnTo>
                      <a:pt x="130" y="1084"/>
                    </a:lnTo>
                    <a:lnTo>
                      <a:pt x="342" y="864"/>
                    </a:lnTo>
                    <a:lnTo>
                      <a:pt x="342" y="402"/>
                    </a:lnTo>
                    <a:lnTo>
                      <a:pt x="1" y="68"/>
                    </a:lnTo>
                    <a:close/>
                    <a:moveTo>
                      <a:pt x="1449" y="68"/>
                    </a:moveTo>
                    <a:lnTo>
                      <a:pt x="1107" y="402"/>
                    </a:lnTo>
                    <a:lnTo>
                      <a:pt x="1107" y="864"/>
                    </a:lnTo>
                    <a:lnTo>
                      <a:pt x="1320" y="1084"/>
                    </a:lnTo>
                    <a:lnTo>
                      <a:pt x="1449" y="948"/>
                    </a:lnTo>
                    <a:lnTo>
                      <a:pt x="1449" y="68"/>
                    </a:lnTo>
                    <a:close/>
                    <a:moveTo>
                      <a:pt x="1320" y="1205"/>
                    </a:moveTo>
                    <a:lnTo>
                      <a:pt x="1107" y="1418"/>
                    </a:lnTo>
                    <a:lnTo>
                      <a:pt x="1107" y="1880"/>
                    </a:lnTo>
                    <a:lnTo>
                      <a:pt x="1449" y="2213"/>
                    </a:lnTo>
                    <a:lnTo>
                      <a:pt x="1449" y="1334"/>
                    </a:lnTo>
                    <a:lnTo>
                      <a:pt x="1320" y="1205"/>
                    </a:lnTo>
                    <a:close/>
                    <a:moveTo>
                      <a:pt x="130" y="1205"/>
                    </a:moveTo>
                    <a:lnTo>
                      <a:pt x="1" y="1334"/>
                    </a:lnTo>
                    <a:lnTo>
                      <a:pt x="1" y="2221"/>
                    </a:lnTo>
                    <a:lnTo>
                      <a:pt x="342" y="1880"/>
                    </a:lnTo>
                    <a:lnTo>
                      <a:pt x="342" y="1418"/>
                    </a:lnTo>
                    <a:lnTo>
                      <a:pt x="130" y="1205"/>
                    </a:lnTo>
                    <a:close/>
                    <a:moveTo>
                      <a:pt x="403" y="1948"/>
                    </a:moveTo>
                    <a:lnTo>
                      <a:pt x="69" y="2282"/>
                    </a:lnTo>
                    <a:lnTo>
                      <a:pt x="1380" y="2282"/>
                    </a:lnTo>
                    <a:lnTo>
                      <a:pt x="1047" y="19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7" name="Google Shape;477;p35"/>
              <p:cNvSpPr/>
              <p:nvPr/>
            </p:nvSpPr>
            <p:spPr>
              <a:xfrm>
                <a:off x="4172203" y="2805401"/>
                <a:ext cx="488341" cy="173160"/>
              </a:xfrm>
              <a:custGeom>
                <a:avLst/>
                <a:gdLst/>
                <a:ahLst/>
                <a:cxnLst/>
                <a:rect l="l" t="t" r="r" b="b"/>
                <a:pathLst>
                  <a:path w="6072" h="2153" fill="none" extrusionOk="0">
                    <a:moveTo>
                      <a:pt x="6072" y="2153"/>
                    </a:moveTo>
                    <a:lnTo>
                      <a:pt x="3714" y="2153"/>
                    </a:lnTo>
                    <a:lnTo>
                      <a:pt x="3199" y="1137"/>
                    </a:lnTo>
                    <a:lnTo>
                      <a:pt x="2903" y="1880"/>
                    </a:lnTo>
                    <a:lnTo>
                      <a:pt x="2631" y="1137"/>
                    </a:lnTo>
                    <a:lnTo>
                      <a:pt x="2115" y="2032"/>
                    </a:lnTo>
                    <a:lnTo>
                      <a:pt x="1539" y="0"/>
                    </a:lnTo>
                    <a:lnTo>
                      <a:pt x="1153" y="2153"/>
                    </a:lnTo>
                    <a:lnTo>
                      <a:pt x="1" y="2153"/>
                    </a:lnTo>
                  </a:path>
                </a:pathLst>
              </a:custGeom>
              <a:solidFill>
                <a:schemeClr val="dk2"/>
              </a:solidFill>
              <a:ln w="19050" cap="rnd" cmpd="sng">
                <a:solidFill>
                  <a:srgbClr val="EF34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78" name="Google Shape;478;p35"/>
              <p:cNvSpPr/>
              <p:nvPr/>
            </p:nvSpPr>
            <p:spPr>
              <a:xfrm>
                <a:off x="4164885" y="2478542"/>
                <a:ext cx="340198" cy="222704"/>
              </a:xfrm>
              <a:custGeom>
                <a:avLst/>
                <a:gdLst/>
                <a:ahLst/>
                <a:cxnLst/>
                <a:rect l="l" t="t" r="r" b="b"/>
                <a:pathLst>
                  <a:path w="4230" h="2769" extrusionOk="0">
                    <a:moveTo>
                      <a:pt x="3007" y="0"/>
                    </a:moveTo>
                    <a:cubicBezTo>
                      <a:pt x="2511" y="0"/>
                      <a:pt x="2108" y="320"/>
                      <a:pt x="2108" y="320"/>
                    </a:cubicBezTo>
                    <a:cubicBezTo>
                      <a:pt x="2108" y="320"/>
                      <a:pt x="1713" y="7"/>
                      <a:pt x="1227" y="7"/>
                    </a:cubicBezTo>
                    <a:cubicBezTo>
                      <a:pt x="1067" y="7"/>
                      <a:pt x="897" y="41"/>
                      <a:pt x="728" y="131"/>
                    </a:cubicBezTo>
                    <a:cubicBezTo>
                      <a:pt x="39" y="487"/>
                      <a:pt x="1" y="1934"/>
                      <a:pt x="2115" y="2768"/>
                    </a:cubicBezTo>
                    <a:cubicBezTo>
                      <a:pt x="4230" y="1912"/>
                      <a:pt x="4177" y="472"/>
                      <a:pt x="3495" y="115"/>
                    </a:cubicBezTo>
                    <a:cubicBezTo>
                      <a:pt x="3329" y="32"/>
                      <a:pt x="3164" y="0"/>
                      <a:pt x="3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grpSp>
      <p:grpSp>
        <p:nvGrpSpPr>
          <p:cNvPr id="479" name="Google Shape;479;p35"/>
          <p:cNvGrpSpPr/>
          <p:nvPr/>
        </p:nvGrpSpPr>
        <p:grpSpPr>
          <a:xfrm>
            <a:off x="1067900" y="4396276"/>
            <a:ext cx="2226149" cy="407875"/>
            <a:chOff x="1291500" y="3868551"/>
            <a:chExt cx="2226149" cy="407875"/>
          </a:xfrm>
        </p:grpSpPr>
        <p:grpSp>
          <p:nvGrpSpPr>
            <p:cNvPr id="480" name="Google Shape;480;p35"/>
            <p:cNvGrpSpPr/>
            <p:nvPr/>
          </p:nvGrpSpPr>
          <p:grpSpPr>
            <a:xfrm>
              <a:off x="1291500" y="3868551"/>
              <a:ext cx="2075273" cy="407875"/>
              <a:chOff x="3566000" y="3011976"/>
              <a:chExt cx="2075273" cy="407875"/>
            </a:xfrm>
          </p:grpSpPr>
          <p:sp>
            <p:nvSpPr>
              <p:cNvPr id="481" name="Google Shape;481;p35"/>
              <p:cNvSpPr/>
              <p:nvPr/>
            </p:nvSpPr>
            <p:spPr>
              <a:xfrm>
                <a:off x="3566000"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sp>
            <p:nvSpPr>
              <p:cNvPr id="482" name="Google Shape;482;p35"/>
              <p:cNvSpPr/>
              <p:nvPr/>
            </p:nvSpPr>
            <p:spPr>
              <a:xfrm>
                <a:off x="4603627" y="3011976"/>
                <a:ext cx="1037645" cy="407875"/>
              </a:xfrm>
              <a:custGeom>
                <a:avLst/>
                <a:gdLst/>
                <a:ahLst/>
                <a:cxnLst/>
                <a:rect l="l" t="t" r="r" b="b"/>
                <a:pathLst>
                  <a:path w="24196" h="17303" fill="none" extrusionOk="0">
                    <a:moveTo>
                      <a:pt x="13376" y="17302"/>
                    </a:moveTo>
                    <a:cubicBezTo>
                      <a:pt x="12920" y="17302"/>
                      <a:pt x="12760" y="15248"/>
                      <a:pt x="12463" y="8651"/>
                    </a:cubicBezTo>
                    <a:cubicBezTo>
                      <a:pt x="12303" y="4999"/>
                      <a:pt x="12098" y="457"/>
                      <a:pt x="11778" y="183"/>
                    </a:cubicBezTo>
                    <a:cubicBezTo>
                      <a:pt x="11504" y="366"/>
                      <a:pt x="11253" y="3744"/>
                      <a:pt x="11048" y="6209"/>
                    </a:cubicBezTo>
                    <a:cubicBezTo>
                      <a:pt x="10683" y="10934"/>
                      <a:pt x="10500" y="12395"/>
                      <a:pt x="10089" y="12395"/>
                    </a:cubicBezTo>
                    <a:cubicBezTo>
                      <a:pt x="9701" y="12395"/>
                      <a:pt x="9541" y="11687"/>
                      <a:pt x="9382" y="10843"/>
                    </a:cubicBezTo>
                    <a:cubicBezTo>
                      <a:pt x="9245" y="10249"/>
                      <a:pt x="9085" y="9450"/>
                      <a:pt x="8879" y="9450"/>
                    </a:cubicBezTo>
                    <a:cubicBezTo>
                      <a:pt x="8651" y="9450"/>
                      <a:pt x="8514" y="10044"/>
                      <a:pt x="8377" y="10523"/>
                    </a:cubicBezTo>
                    <a:cubicBezTo>
                      <a:pt x="8218" y="11139"/>
                      <a:pt x="8058" y="11733"/>
                      <a:pt x="7693" y="11733"/>
                    </a:cubicBezTo>
                    <a:lnTo>
                      <a:pt x="0" y="11733"/>
                    </a:lnTo>
                    <a:lnTo>
                      <a:pt x="0" y="11527"/>
                    </a:lnTo>
                    <a:lnTo>
                      <a:pt x="7693" y="11527"/>
                    </a:lnTo>
                    <a:cubicBezTo>
                      <a:pt x="7898" y="11527"/>
                      <a:pt x="8058" y="10934"/>
                      <a:pt x="8172" y="10455"/>
                    </a:cubicBezTo>
                    <a:cubicBezTo>
                      <a:pt x="8354" y="9838"/>
                      <a:pt x="8491" y="9245"/>
                      <a:pt x="8879" y="9245"/>
                    </a:cubicBezTo>
                    <a:cubicBezTo>
                      <a:pt x="9245" y="9245"/>
                      <a:pt x="9404" y="9975"/>
                      <a:pt x="9564" y="10797"/>
                    </a:cubicBezTo>
                    <a:cubicBezTo>
                      <a:pt x="9701" y="11390"/>
                      <a:pt x="9861" y="12189"/>
                      <a:pt x="10066" y="12189"/>
                    </a:cubicBezTo>
                    <a:cubicBezTo>
                      <a:pt x="10386" y="12030"/>
                      <a:pt x="10660" y="8651"/>
                      <a:pt x="10842" y="6186"/>
                    </a:cubicBezTo>
                    <a:cubicBezTo>
                      <a:pt x="11208" y="1461"/>
                      <a:pt x="11390" y="1"/>
                      <a:pt x="11801" y="1"/>
                    </a:cubicBezTo>
                    <a:cubicBezTo>
                      <a:pt x="12212" y="1"/>
                      <a:pt x="12372" y="2055"/>
                      <a:pt x="12668" y="8651"/>
                    </a:cubicBezTo>
                    <a:cubicBezTo>
                      <a:pt x="12828" y="12303"/>
                      <a:pt x="13034" y="16846"/>
                      <a:pt x="13353" y="17120"/>
                    </a:cubicBezTo>
                    <a:cubicBezTo>
                      <a:pt x="13513" y="16960"/>
                      <a:pt x="13627" y="15248"/>
                      <a:pt x="13718" y="13993"/>
                    </a:cubicBezTo>
                    <a:cubicBezTo>
                      <a:pt x="13901" y="11413"/>
                      <a:pt x="13992" y="10706"/>
                      <a:pt x="14266" y="10706"/>
                    </a:cubicBezTo>
                    <a:cubicBezTo>
                      <a:pt x="14563" y="10706"/>
                      <a:pt x="14700" y="11025"/>
                      <a:pt x="14814" y="11322"/>
                    </a:cubicBezTo>
                    <a:cubicBezTo>
                      <a:pt x="14905" y="11550"/>
                      <a:pt x="15019" y="11778"/>
                      <a:pt x="15156" y="11778"/>
                    </a:cubicBezTo>
                    <a:lnTo>
                      <a:pt x="15156" y="11778"/>
                    </a:lnTo>
                    <a:cubicBezTo>
                      <a:pt x="15430" y="11778"/>
                      <a:pt x="15613" y="10660"/>
                      <a:pt x="15727" y="9930"/>
                    </a:cubicBezTo>
                    <a:cubicBezTo>
                      <a:pt x="15932" y="8674"/>
                      <a:pt x="16092" y="7898"/>
                      <a:pt x="16480" y="7898"/>
                    </a:cubicBezTo>
                    <a:cubicBezTo>
                      <a:pt x="16868" y="7898"/>
                      <a:pt x="17005" y="8857"/>
                      <a:pt x="17234" y="10569"/>
                    </a:cubicBezTo>
                    <a:cubicBezTo>
                      <a:pt x="17348" y="11482"/>
                      <a:pt x="17553" y="13034"/>
                      <a:pt x="17781" y="13034"/>
                    </a:cubicBezTo>
                    <a:cubicBezTo>
                      <a:pt x="17941" y="13034"/>
                      <a:pt x="18078" y="12258"/>
                      <a:pt x="18147" y="11847"/>
                    </a:cubicBezTo>
                    <a:cubicBezTo>
                      <a:pt x="18306" y="11025"/>
                      <a:pt x="18420" y="10500"/>
                      <a:pt x="18717" y="10500"/>
                    </a:cubicBezTo>
                    <a:cubicBezTo>
                      <a:pt x="19037" y="10500"/>
                      <a:pt x="19151" y="10980"/>
                      <a:pt x="19288" y="11459"/>
                    </a:cubicBezTo>
                    <a:cubicBezTo>
                      <a:pt x="19356" y="11801"/>
                      <a:pt x="19493" y="12258"/>
                      <a:pt x="19630" y="12258"/>
                    </a:cubicBezTo>
                    <a:cubicBezTo>
                      <a:pt x="19721" y="12258"/>
                      <a:pt x="19790" y="12075"/>
                      <a:pt x="19836" y="11938"/>
                    </a:cubicBezTo>
                    <a:cubicBezTo>
                      <a:pt x="19904" y="11733"/>
                      <a:pt x="19973" y="11527"/>
                      <a:pt x="20155" y="11527"/>
                    </a:cubicBezTo>
                    <a:lnTo>
                      <a:pt x="24195" y="11527"/>
                    </a:lnTo>
                    <a:lnTo>
                      <a:pt x="24195" y="11733"/>
                    </a:lnTo>
                    <a:lnTo>
                      <a:pt x="20155" y="11733"/>
                    </a:lnTo>
                    <a:cubicBezTo>
                      <a:pt x="20110" y="11733"/>
                      <a:pt x="20064" y="11915"/>
                      <a:pt x="20018" y="11984"/>
                    </a:cubicBezTo>
                    <a:cubicBezTo>
                      <a:pt x="19950" y="12189"/>
                      <a:pt x="19881" y="12463"/>
                      <a:pt x="19630" y="12463"/>
                    </a:cubicBezTo>
                    <a:cubicBezTo>
                      <a:pt x="19333" y="12463"/>
                      <a:pt x="19197" y="12007"/>
                      <a:pt x="19082" y="11505"/>
                    </a:cubicBezTo>
                    <a:cubicBezTo>
                      <a:pt x="18991" y="11162"/>
                      <a:pt x="18877" y="10706"/>
                      <a:pt x="18717" y="10706"/>
                    </a:cubicBezTo>
                    <a:cubicBezTo>
                      <a:pt x="18580" y="10706"/>
                      <a:pt x="18443" y="11482"/>
                      <a:pt x="18352" y="11893"/>
                    </a:cubicBezTo>
                    <a:cubicBezTo>
                      <a:pt x="18215" y="12737"/>
                      <a:pt x="18101" y="13239"/>
                      <a:pt x="17804" y="13239"/>
                    </a:cubicBezTo>
                    <a:cubicBezTo>
                      <a:pt x="17393" y="13239"/>
                      <a:pt x="17256" y="12281"/>
                      <a:pt x="17028" y="10592"/>
                    </a:cubicBezTo>
                    <a:cubicBezTo>
                      <a:pt x="16914" y="9656"/>
                      <a:pt x="16709" y="8104"/>
                      <a:pt x="16480" y="8104"/>
                    </a:cubicBezTo>
                    <a:cubicBezTo>
                      <a:pt x="16229" y="8104"/>
                      <a:pt x="16047" y="9222"/>
                      <a:pt x="15932" y="9975"/>
                    </a:cubicBezTo>
                    <a:cubicBezTo>
                      <a:pt x="15727" y="11231"/>
                      <a:pt x="15567" y="11984"/>
                      <a:pt x="15179" y="11984"/>
                    </a:cubicBezTo>
                    <a:cubicBezTo>
                      <a:pt x="14883" y="11984"/>
                      <a:pt x="14746" y="11664"/>
                      <a:pt x="14631" y="11390"/>
                    </a:cubicBezTo>
                    <a:cubicBezTo>
                      <a:pt x="14517" y="11162"/>
                      <a:pt x="14426" y="10911"/>
                      <a:pt x="14266" y="10911"/>
                    </a:cubicBezTo>
                    <a:cubicBezTo>
                      <a:pt x="14129" y="11048"/>
                      <a:pt x="14015" y="12760"/>
                      <a:pt x="13924" y="14015"/>
                    </a:cubicBezTo>
                    <a:cubicBezTo>
                      <a:pt x="13741" y="16595"/>
                      <a:pt x="13650" y="17302"/>
                      <a:pt x="13376" y="17302"/>
                    </a:cubicBezTo>
                    <a:close/>
                  </a:path>
                </a:pathLst>
              </a:custGeom>
              <a:solidFill>
                <a:srgbClr val="EF3455"/>
              </a:solidFill>
              <a:ln w="19050" cap="flat" cmpd="sng">
                <a:solidFill>
                  <a:srgbClr val="EF345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483" name="Google Shape;483;p35"/>
            <p:cNvSpPr/>
            <p:nvPr/>
          </p:nvSpPr>
          <p:spPr>
            <a:xfrm>
              <a:off x="3341549" y="4070726"/>
              <a:ext cx="176100" cy="171900"/>
            </a:xfrm>
            <a:prstGeom prst="heart">
              <a:avLst/>
            </a:prstGeom>
            <a:solidFill>
              <a:srgbClr val="EF3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ans"/>
                <a:ea typeface="PT Sans"/>
                <a:cs typeface="PT Sans"/>
                <a:sym typeface="PT Sans"/>
              </a:endParaRPr>
            </a:p>
          </p:txBody>
        </p:sp>
      </p:grpSp>
      <p:sp>
        <p:nvSpPr>
          <p:cNvPr id="484" name="Google Shape;484;p35"/>
          <p:cNvSpPr txBox="1">
            <a:spLocks noGrp="1"/>
          </p:cNvSpPr>
          <p:nvPr>
            <p:ph type="subTitle" idx="1"/>
          </p:nvPr>
        </p:nvSpPr>
        <p:spPr>
          <a:xfrm>
            <a:off x="7763625" y="213425"/>
            <a:ext cx="1185900" cy="3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Joleen</a:t>
            </a:r>
            <a:endParaRPr sz="1500" b="1"/>
          </a:p>
        </p:txBody>
      </p:sp>
      <p:sp>
        <p:nvSpPr>
          <p:cNvPr id="485" name="Google Shape;485;p35"/>
          <p:cNvSpPr txBox="1">
            <a:spLocks noGrp="1"/>
          </p:cNvSpPr>
          <p:nvPr>
            <p:ph type="sldNum" idx="12"/>
          </p:nvPr>
        </p:nvSpPr>
        <p:spPr>
          <a:xfrm>
            <a:off x="8404384" y="4597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Heart Disease Prevention Conference by Slidesgo">
  <a:themeElements>
    <a:clrScheme name="Simple Light">
      <a:dk1>
        <a:srgbClr val="191919"/>
      </a:dk1>
      <a:lt1>
        <a:srgbClr val="FFFFFF"/>
      </a:lt1>
      <a:dk2>
        <a:srgbClr val="EF3455"/>
      </a:dk2>
      <a:lt2>
        <a:srgbClr val="DF4365"/>
      </a:lt2>
      <a:accent1>
        <a:srgbClr val="F0A7B7"/>
      </a:accent1>
      <a:accent2>
        <a:srgbClr val="6666B7"/>
      </a:accent2>
      <a:accent3>
        <a:srgbClr val="C2C2D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2513</Words>
  <Application>Microsoft Office PowerPoint</Application>
  <PresentationFormat>On-screen Show (16:9)</PresentationFormat>
  <Paragraphs>583</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Times New Roman</vt:lpstr>
      <vt:lpstr>Roboto</vt:lpstr>
      <vt:lpstr>PT Sans</vt:lpstr>
      <vt:lpstr>Arial</vt:lpstr>
      <vt:lpstr>Doppio One</vt:lpstr>
      <vt:lpstr>Heart Disease Prevention Conference by Slidesgo</vt:lpstr>
      <vt:lpstr>Project HeartBeat Heart Disease Prevention </vt:lpstr>
      <vt:lpstr>Table of Contents</vt:lpstr>
      <vt:lpstr>Objectives</vt:lpstr>
      <vt:lpstr>Significance of Cardiovascular Disease </vt:lpstr>
      <vt:lpstr>Barriers to CVD treatment</vt:lpstr>
      <vt:lpstr>Business Problem &amp; Opportunity </vt:lpstr>
      <vt:lpstr>Business Problem &amp; Opportunity </vt:lpstr>
      <vt:lpstr>Project HeartBeat</vt:lpstr>
      <vt:lpstr>Data Sourcing &amp; Exploration</vt:lpstr>
      <vt:lpstr>Data Sourcing</vt:lpstr>
      <vt:lpstr>Heart Disease by Personal Factors</vt:lpstr>
      <vt:lpstr>Heart Disease by Physical Characteristics</vt:lpstr>
      <vt:lpstr>Heart Disease by Health Habits &amp; Behaviours</vt:lpstr>
      <vt:lpstr>Heart Disease by Heart Issues &amp; Illness History</vt:lpstr>
      <vt:lpstr>Average Cigarettes Per Day</vt:lpstr>
      <vt:lpstr>Diabetes by BMI Category</vt:lpstr>
      <vt:lpstr>Heart Disease by Drinking Days Per Month  and Age Group</vt:lpstr>
      <vt:lpstr>MODELS</vt:lpstr>
      <vt:lpstr>Models Developed</vt:lpstr>
      <vt:lpstr>Logistic Regression</vt:lpstr>
      <vt:lpstr>CART - Classification Tree</vt:lpstr>
      <vt:lpstr>Random Forest</vt:lpstr>
      <vt:lpstr>Neural Network</vt:lpstr>
      <vt:lpstr>Confusion Matrix Results</vt:lpstr>
      <vt:lpstr>Model Employed</vt:lpstr>
      <vt:lpstr>Business Insights from Models</vt:lpstr>
      <vt:lpstr>Business Insights from Models</vt:lpstr>
      <vt:lpstr>PowerPoint Presentation</vt:lpstr>
      <vt:lpstr>Current Reactive Measures</vt:lpstr>
      <vt:lpstr>Limitations</vt:lpstr>
      <vt:lpstr>Proposed Solution</vt:lpstr>
      <vt:lpstr>Proposed Solution</vt:lpstr>
      <vt:lpstr>Overview of CHAMP App: 3Ps</vt:lpstr>
      <vt:lpstr>Predictive Feature 1: Retrieval of Input Factors</vt:lpstr>
      <vt:lpstr>Predictive Feature 2: Risk Assessment Form</vt:lpstr>
      <vt:lpstr>Predictive Feature 3: Utilisation of Logistic Regression Model</vt:lpstr>
      <vt:lpstr>Preventive Features: At risk for CVD</vt:lpstr>
      <vt:lpstr>Preventive Features: Not at risk</vt:lpstr>
      <vt:lpstr>Preventive Features: For everyone</vt:lpstr>
      <vt:lpstr>Review of CHAMP App</vt:lpstr>
      <vt:lpstr>Value Proposition</vt:lpstr>
      <vt:lpstr>Feasibility</vt:lpstr>
      <vt:lpstr>Feasibility</vt:lpstr>
      <vt:lpstr>PowerPoint Presentation</vt:lpstr>
      <vt:lpstr>PowerPoint Presentation</vt:lpstr>
      <vt:lpstr>PowerPoint Presentation</vt:lpstr>
      <vt:lpstr>PowerPoint Presentation</vt:lpstr>
      <vt:lpstr>Thank You!</vt:lpstr>
      <vt:lpstr>Appendix: Dashboard</vt:lpstr>
      <vt:lpstr>Appendix: Dashboard</vt:lpstr>
      <vt:lpstr>Appendix: Dashboard</vt:lpstr>
      <vt:lpstr>Appendix: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HeartBeat Heart Disease Prevention </dc:title>
  <cp:lastModifiedBy>Sally Ngui</cp:lastModifiedBy>
  <cp:revision>3</cp:revision>
  <dcterms:modified xsi:type="dcterms:W3CDTF">2024-03-31T06:18:09Z</dcterms:modified>
</cp:coreProperties>
</file>